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80"/>
  </p:notesMasterIdLst>
  <p:sldIdLst>
    <p:sldId id="257" r:id="rId3"/>
    <p:sldId id="284" r:id="rId4"/>
    <p:sldId id="258" r:id="rId5"/>
    <p:sldId id="285" r:id="rId6"/>
    <p:sldId id="288" r:id="rId7"/>
    <p:sldId id="283" r:id="rId8"/>
    <p:sldId id="269" r:id="rId9"/>
    <p:sldId id="286" r:id="rId10"/>
    <p:sldId id="287" r:id="rId11"/>
    <p:sldId id="304" r:id="rId12"/>
    <p:sldId id="305" r:id="rId13"/>
    <p:sldId id="306" r:id="rId14"/>
    <p:sldId id="307" r:id="rId15"/>
    <p:sldId id="309" r:id="rId16"/>
    <p:sldId id="310" r:id="rId17"/>
    <p:sldId id="308" r:id="rId18"/>
    <p:sldId id="311" r:id="rId19"/>
    <p:sldId id="312" r:id="rId20"/>
    <p:sldId id="314" r:id="rId21"/>
    <p:sldId id="315" r:id="rId22"/>
    <p:sldId id="316" r:id="rId23"/>
    <p:sldId id="317" r:id="rId24"/>
    <p:sldId id="351" r:id="rId25"/>
    <p:sldId id="352" r:id="rId26"/>
    <p:sldId id="353" r:id="rId27"/>
    <p:sldId id="354" r:id="rId28"/>
    <p:sldId id="350" r:id="rId29"/>
    <p:sldId id="319" r:id="rId30"/>
    <p:sldId id="325" r:id="rId31"/>
    <p:sldId id="318" r:id="rId32"/>
    <p:sldId id="324" r:id="rId33"/>
    <p:sldId id="320" r:id="rId34"/>
    <p:sldId id="322" r:id="rId35"/>
    <p:sldId id="327" r:id="rId36"/>
    <p:sldId id="328" r:id="rId37"/>
    <p:sldId id="329" r:id="rId38"/>
    <p:sldId id="330" r:id="rId39"/>
    <p:sldId id="331" r:id="rId40"/>
    <p:sldId id="332" r:id="rId41"/>
    <p:sldId id="360" r:id="rId42"/>
    <p:sldId id="323" r:id="rId43"/>
    <p:sldId id="333" r:id="rId44"/>
    <p:sldId id="313" r:id="rId45"/>
    <p:sldId id="334" r:id="rId46"/>
    <p:sldId id="335" r:id="rId47"/>
    <p:sldId id="303" r:id="rId48"/>
    <p:sldId id="337" r:id="rId49"/>
    <p:sldId id="270" r:id="rId50"/>
    <p:sldId id="279" r:id="rId51"/>
    <p:sldId id="289" r:id="rId52"/>
    <p:sldId id="275" r:id="rId53"/>
    <p:sldId id="290" r:id="rId54"/>
    <p:sldId id="276" r:id="rId55"/>
    <p:sldId id="277" r:id="rId56"/>
    <p:sldId id="291" r:id="rId57"/>
    <p:sldId id="294" r:id="rId58"/>
    <p:sldId id="339" r:id="rId59"/>
    <p:sldId id="274" r:id="rId60"/>
    <p:sldId id="271" r:id="rId61"/>
    <p:sldId id="343" r:id="rId62"/>
    <p:sldId id="344" r:id="rId63"/>
    <p:sldId id="342" r:id="rId64"/>
    <p:sldId id="273" r:id="rId65"/>
    <p:sldId id="295" r:id="rId66"/>
    <p:sldId id="292" r:id="rId67"/>
    <p:sldId id="338" r:id="rId68"/>
    <p:sldId id="340" r:id="rId69"/>
    <p:sldId id="341" r:id="rId70"/>
    <p:sldId id="336" r:id="rId71"/>
    <p:sldId id="346" r:id="rId72"/>
    <p:sldId id="347" r:id="rId73"/>
    <p:sldId id="345" r:id="rId74"/>
    <p:sldId id="348" r:id="rId75"/>
    <p:sldId id="356" r:id="rId76"/>
    <p:sldId id="355" r:id="rId77"/>
    <p:sldId id="357" r:id="rId78"/>
    <p:sldId id="358" r:id="rId7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7DAB0D7-CC12-44DF-887A-846A15EDC7E5}">
          <p14:sldIdLst/>
        </p14:section>
        <p14:section name="Content" id="{DDD0D877-9CF9-4320-9D19-DFFD3AC7DD83}">
          <p14:sldIdLst>
            <p14:sldId id="257"/>
            <p14:sldId id="284"/>
            <p14:sldId id="258"/>
            <p14:sldId id="285"/>
            <p14:sldId id="288"/>
            <p14:sldId id="283"/>
            <p14:sldId id="269"/>
            <p14:sldId id="286"/>
            <p14:sldId id="287"/>
            <p14:sldId id="304"/>
            <p14:sldId id="305"/>
            <p14:sldId id="306"/>
            <p14:sldId id="307"/>
            <p14:sldId id="309"/>
            <p14:sldId id="310"/>
            <p14:sldId id="308"/>
            <p14:sldId id="311"/>
            <p14:sldId id="312"/>
            <p14:sldId id="314"/>
            <p14:sldId id="315"/>
            <p14:sldId id="316"/>
            <p14:sldId id="317"/>
            <p14:sldId id="351"/>
            <p14:sldId id="352"/>
            <p14:sldId id="353"/>
            <p14:sldId id="354"/>
            <p14:sldId id="350"/>
            <p14:sldId id="319"/>
            <p14:sldId id="325"/>
            <p14:sldId id="318"/>
            <p14:sldId id="324"/>
            <p14:sldId id="320"/>
            <p14:sldId id="322"/>
            <p14:sldId id="327"/>
            <p14:sldId id="328"/>
            <p14:sldId id="329"/>
            <p14:sldId id="330"/>
            <p14:sldId id="331"/>
            <p14:sldId id="332"/>
            <p14:sldId id="360"/>
            <p14:sldId id="323"/>
            <p14:sldId id="333"/>
            <p14:sldId id="313"/>
            <p14:sldId id="334"/>
            <p14:sldId id="335"/>
            <p14:sldId id="303"/>
            <p14:sldId id="337"/>
            <p14:sldId id="270"/>
            <p14:sldId id="279"/>
            <p14:sldId id="289"/>
            <p14:sldId id="275"/>
            <p14:sldId id="290"/>
            <p14:sldId id="276"/>
            <p14:sldId id="277"/>
            <p14:sldId id="291"/>
            <p14:sldId id="294"/>
            <p14:sldId id="339"/>
            <p14:sldId id="274"/>
            <p14:sldId id="271"/>
            <p14:sldId id="343"/>
            <p14:sldId id="344"/>
            <p14:sldId id="342"/>
            <p14:sldId id="273"/>
            <p14:sldId id="295"/>
            <p14:sldId id="292"/>
            <p14:sldId id="338"/>
            <p14:sldId id="340"/>
            <p14:sldId id="341"/>
            <p14:sldId id="336"/>
            <p14:sldId id="346"/>
            <p14:sldId id="347"/>
            <p14:sldId id="345"/>
            <p14:sldId id="348"/>
            <p14:sldId id="356"/>
            <p14:sldId id="355"/>
            <p14:sldId id="357"/>
            <p14:sldId id="35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XEL KIRK" initials="AK" lastIdx="2" clrIdx="0">
    <p:extLst>
      <p:ext uri="{19B8F6BF-5375-455C-9EA6-DF929625EA0E}">
        <p15:presenceInfo xmlns:p15="http://schemas.microsoft.com/office/powerpoint/2012/main" userId="0ca567ec7aa2d4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0" autoAdjust="0"/>
    <p:restoredTop sz="82880" autoAdjust="0"/>
  </p:normalViewPr>
  <p:slideViewPr>
    <p:cSldViewPr snapToGrid="0">
      <p:cViewPr varScale="1">
        <p:scale>
          <a:sx n="91" d="100"/>
          <a:sy n="91" d="100"/>
        </p:scale>
        <p:origin x="43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mine Natié DIARRA" userId="9b3f90ddac6ee0c2" providerId="LiveId" clId="{1AB13A00-C5E6-4ADF-B174-043ADD728311}"/>
    <pc:docChg chg="modSld">
      <pc:chgData name="Lamine Natié DIARRA" userId="9b3f90ddac6ee0c2" providerId="LiveId" clId="{1AB13A00-C5E6-4ADF-B174-043ADD728311}" dt="2019-11-21T13:22:53.003" v="3" actId="14100"/>
      <pc:docMkLst>
        <pc:docMk/>
      </pc:docMkLst>
      <pc:sldChg chg="modSp">
        <pc:chgData name="Lamine Natié DIARRA" userId="9b3f90ddac6ee0c2" providerId="LiveId" clId="{1AB13A00-C5E6-4ADF-B174-043ADD728311}" dt="2019-11-21T10:38:01.343" v="0" actId="1076"/>
        <pc:sldMkLst>
          <pc:docMk/>
          <pc:sldMk cId="3941778966" sldId="332"/>
        </pc:sldMkLst>
        <pc:picChg chg="mod">
          <ac:chgData name="Lamine Natié DIARRA" userId="9b3f90ddac6ee0c2" providerId="LiveId" clId="{1AB13A00-C5E6-4ADF-B174-043ADD728311}" dt="2019-11-21T10:38:01.343" v="0" actId="1076"/>
          <ac:picMkLst>
            <pc:docMk/>
            <pc:sldMk cId="3941778966" sldId="332"/>
            <ac:picMk id="24" creationId="{4062C5F9-9354-467C-8632-FE9084F13AC0}"/>
          </ac:picMkLst>
        </pc:picChg>
      </pc:sldChg>
      <pc:sldChg chg="modSp">
        <pc:chgData name="Lamine Natié DIARRA" userId="9b3f90ddac6ee0c2" providerId="LiveId" clId="{1AB13A00-C5E6-4ADF-B174-043ADD728311}" dt="2019-11-21T13:22:53.003" v="3" actId="14100"/>
        <pc:sldMkLst>
          <pc:docMk/>
          <pc:sldMk cId="3381372788" sldId="360"/>
        </pc:sldMkLst>
        <pc:spChg chg="mod">
          <ac:chgData name="Lamine Natié DIARRA" userId="9b3f90ddac6ee0c2" providerId="LiveId" clId="{1AB13A00-C5E6-4ADF-B174-043ADD728311}" dt="2019-11-21T13:22:49.065" v="2" actId="14100"/>
          <ac:spMkLst>
            <pc:docMk/>
            <pc:sldMk cId="3381372788" sldId="360"/>
            <ac:spMk id="2" creationId="{AF86C32E-938C-4842-9602-605C32BAE6B5}"/>
          </ac:spMkLst>
        </pc:spChg>
        <pc:spChg chg="mod">
          <ac:chgData name="Lamine Natié DIARRA" userId="9b3f90ddac6ee0c2" providerId="LiveId" clId="{1AB13A00-C5E6-4ADF-B174-043ADD728311}" dt="2019-11-21T13:22:53.003" v="3" actId="14100"/>
          <ac:spMkLst>
            <pc:docMk/>
            <pc:sldMk cId="3381372788" sldId="360"/>
            <ac:spMk id="3" creationId="{8F50B83B-AB63-4DAC-9CBF-9DE1892E8CC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2CC42-D441-4280-B3F9-4F079F8E670D}" type="datetimeFigureOut">
              <a:rPr lang="fr-FR" smtClean="0"/>
              <a:t>21/11/2019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E5F94-3BB4-480A-A229-D16B1C238C1A}" type="slidenum">
              <a:rPr lang="fr-FR" smtClean="0"/>
              <a:t>‹N°›</a:t>
            </a:fld>
            <a:endParaRPr lang="fr-FR"/>
          </a:p>
        </p:txBody>
      </p:sp>
    </p:spTree>
    <p:extLst>
      <p:ext uri="{BB962C8B-B14F-4D97-AF65-F5344CB8AC3E}">
        <p14:creationId xmlns:p14="http://schemas.microsoft.com/office/powerpoint/2010/main" val="96151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511E0D1B-685E-47D8-8438-EE5477B2FD1A}"/>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873108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41163-825E-44B9-B433-53F418D86F51}"/>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B7A71E0-81DA-4FD6-8DEF-BAF611BBCAB1}"/>
              </a:ext>
            </a:extLst>
          </p:cNvPr>
          <p:cNvSpPr>
            <a:spLocks noGrp="1"/>
          </p:cNvSpPr>
          <p:nvPr>
            <p:ph type="body" orient="vert" idx="1"/>
          </p:nvPr>
        </p:nvSpPr>
        <p:spPr>
          <a:xfrm>
            <a:off x="838200" y="1825625"/>
            <a:ext cx="10515600" cy="43513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8C2E3AC-F5F3-4B57-9473-A72855FF67E6}"/>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21/11/2019</a:t>
            </a:fld>
            <a:endParaRPr lang="fr-FR"/>
          </a:p>
        </p:txBody>
      </p:sp>
      <p:sp>
        <p:nvSpPr>
          <p:cNvPr id="5" name="Espace réservé du pied de page 4">
            <a:extLst>
              <a:ext uri="{FF2B5EF4-FFF2-40B4-BE49-F238E27FC236}">
                <a16:creationId xmlns:a16="http://schemas.microsoft.com/office/drawing/2014/main" id="{25852936-91E3-4D4D-9427-AA9A7C31BC56}"/>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310F6CE7-593A-4F0A-8B32-51B8DB2AA671}"/>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2469480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FF6A10-876C-4CF9-A16E-4EC8D6168282}"/>
              </a:ext>
            </a:extLst>
          </p:cNvPr>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CD6ED6C-E727-47D4-B1C7-4E72DD54AE85}"/>
              </a:ext>
            </a:extLst>
          </p:cNvPr>
          <p:cNvSpPr>
            <a:spLocks noGrp="1"/>
          </p:cNvSpPr>
          <p:nvPr>
            <p:ph type="body" orient="vert" idx="1"/>
          </p:nvPr>
        </p:nvSpPr>
        <p:spPr>
          <a:xfrm>
            <a:off x="838200" y="365125"/>
            <a:ext cx="7734300" cy="58118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0631A5D-A970-4569-9373-6DE19C326DF5}"/>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21/11/2019</a:t>
            </a:fld>
            <a:endParaRPr lang="fr-FR"/>
          </a:p>
        </p:txBody>
      </p:sp>
      <p:sp>
        <p:nvSpPr>
          <p:cNvPr id="5" name="Espace réservé du pied de page 4">
            <a:extLst>
              <a:ext uri="{FF2B5EF4-FFF2-40B4-BE49-F238E27FC236}">
                <a16:creationId xmlns:a16="http://schemas.microsoft.com/office/drawing/2014/main" id="{4869652C-00DD-4A70-9628-7EBF66253C11}"/>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45C9F081-6643-4DE5-A9FF-2551183E0ACC}"/>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2615061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19059-82F0-4C0B-B23E-9E260161C191}"/>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9E1F4C56-BD32-4480-A72E-C375A16A4269}"/>
              </a:ext>
            </a:extLst>
          </p:cNvPr>
          <p:cNvSpPr>
            <a:spLocks noGrp="1"/>
          </p:cNvSpPr>
          <p:nvPr>
            <p:ph type="sldNum" sz="quarter" idx="10"/>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18337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771EB-B3A1-43F1-9394-16330012563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7A090CF-542F-48CE-BCCA-45F5179B4D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30EF0D7-0F10-4DBF-BAB9-07299EB0BDE4}"/>
              </a:ext>
            </a:extLst>
          </p:cNvPr>
          <p:cNvSpPr>
            <a:spLocks noGrp="1"/>
          </p:cNvSpPr>
          <p:nvPr>
            <p:ph type="dt" sz="half" idx="10"/>
          </p:nvPr>
        </p:nvSpPr>
        <p:spPr/>
        <p:txBody>
          <a:bodyPr/>
          <a:lstStyle/>
          <a:p>
            <a:fld id="{CFDE50EA-56B3-4A31-A1A9-A4740B9F81B3}" type="datetimeFigureOut">
              <a:rPr lang="fr-FR" smtClean="0"/>
              <a:t>21/11/2019</a:t>
            </a:fld>
            <a:endParaRPr lang="fr-FR"/>
          </a:p>
        </p:txBody>
      </p:sp>
      <p:sp>
        <p:nvSpPr>
          <p:cNvPr id="5" name="Espace réservé du pied de page 4">
            <a:extLst>
              <a:ext uri="{FF2B5EF4-FFF2-40B4-BE49-F238E27FC236}">
                <a16:creationId xmlns:a16="http://schemas.microsoft.com/office/drawing/2014/main" id="{F39C4103-B430-4537-A0F1-FF4E13923AB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B9F3D73-FF4D-408A-A518-67D43505E4A4}"/>
              </a:ext>
            </a:extLst>
          </p:cNvPr>
          <p:cNvSpPr>
            <a:spLocks noGrp="1"/>
          </p:cNvSpPr>
          <p:nvPr>
            <p:ph type="sldNum" sz="quarter" idx="12"/>
          </p:nvPr>
        </p:nvSpPr>
        <p:spPr/>
        <p:txBody>
          <a:bodyPr/>
          <a:lstStyle/>
          <a:p>
            <a:fld id="{BF5D203D-2945-40AE-B17A-5C0DC9E39629}" type="slidenum">
              <a:rPr lang="fr-FR" smtClean="0"/>
              <a:t>‹N°›</a:t>
            </a:fld>
            <a:endParaRPr lang="fr-FR"/>
          </a:p>
        </p:txBody>
      </p:sp>
    </p:spTree>
    <p:extLst>
      <p:ext uri="{BB962C8B-B14F-4D97-AF65-F5344CB8AC3E}">
        <p14:creationId xmlns:p14="http://schemas.microsoft.com/office/powerpoint/2010/main" val="4027905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11FFE-9AA6-44A8-8215-3748D56FEF5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21E96B2-F201-4E99-B842-EEAE73543ADE}"/>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A54ACA-7386-4261-B86D-F57EAFBEBF0D}"/>
              </a:ext>
            </a:extLst>
          </p:cNvPr>
          <p:cNvSpPr>
            <a:spLocks noGrp="1"/>
          </p:cNvSpPr>
          <p:nvPr>
            <p:ph type="dt" sz="half" idx="10"/>
          </p:nvPr>
        </p:nvSpPr>
        <p:spPr/>
        <p:txBody>
          <a:bodyPr/>
          <a:lstStyle/>
          <a:p>
            <a:fld id="{CFDE50EA-56B3-4A31-A1A9-A4740B9F81B3}" type="datetimeFigureOut">
              <a:rPr lang="fr-FR" smtClean="0"/>
              <a:t>21/11/2019</a:t>
            </a:fld>
            <a:endParaRPr lang="fr-FR"/>
          </a:p>
        </p:txBody>
      </p:sp>
      <p:sp>
        <p:nvSpPr>
          <p:cNvPr id="5" name="Espace réservé du pied de page 4">
            <a:extLst>
              <a:ext uri="{FF2B5EF4-FFF2-40B4-BE49-F238E27FC236}">
                <a16:creationId xmlns:a16="http://schemas.microsoft.com/office/drawing/2014/main" id="{7C581119-8B88-4353-B243-9538FD2264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E4198B3-5657-450B-B63A-A3F0C255A3CE}"/>
              </a:ext>
            </a:extLst>
          </p:cNvPr>
          <p:cNvSpPr>
            <a:spLocks noGrp="1"/>
          </p:cNvSpPr>
          <p:nvPr>
            <p:ph type="sldNum" sz="quarter" idx="12"/>
          </p:nvPr>
        </p:nvSpPr>
        <p:spPr/>
        <p:txBody>
          <a:bodyPr/>
          <a:lstStyle/>
          <a:p>
            <a:fld id="{BF5D203D-2945-40AE-B17A-5C0DC9E39629}" type="slidenum">
              <a:rPr lang="fr-FR" smtClean="0"/>
              <a:t>‹N°›</a:t>
            </a:fld>
            <a:endParaRPr lang="fr-FR"/>
          </a:p>
        </p:txBody>
      </p:sp>
    </p:spTree>
    <p:extLst>
      <p:ext uri="{BB962C8B-B14F-4D97-AF65-F5344CB8AC3E}">
        <p14:creationId xmlns:p14="http://schemas.microsoft.com/office/powerpoint/2010/main" val="4275901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E648CE-210C-473E-B59A-41DB2E1455F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3002FC6-4792-40D5-8FEB-B87C68849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3B811545-853A-4E1B-9E74-5CF737BD07CD}"/>
              </a:ext>
            </a:extLst>
          </p:cNvPr>
          <p:cNvSpPr>
            <a:spLocks noGrp="1"/>
          </p:cNvSpPr>
          <p:nvPr>
            <p:ph type="dt" sz="half" idx="10"/>
          </p:nvPr>
        </p:nvSpPr>
        <p:spPr/>
        <p:txBody>
          <a:bodyPr/>
          <a:lstStyle/>
          <a:p>
            <a:fld id="{CFDE50EA-56B3-4A31-A1A9-A4740B9F81B3}" type="datetimeFigureOut">
              <a:rPr lang="fr-FR" smtClean="0"/>
              <a:t>21/11/2019</a:t>
            </a:fld>
            <a:endParaRPr lang="fr-FR"/>
          </a:p>
        </p:txBody>
      </p:sp>
      <p:sp>
        <p:nvSpPr>
          <p:cNvPr id="5" name="Espace réservé du pied de page 4">
            <a:extLst>
              <a:ext uri="{FF2B5EF4-FFF2-40B4-BE49-F238E27FC236}">
                <a16:creationId xmlns:a16="http://schemas.microsoft.com/office/drawing/2014/main" id="{A72649FD-E46D-4166-9F48-742B53C0BF7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44D306B-A7FD-4F11-98DD-D279F1EA1F14}"/>
              </a:ext>
            </a:extLst>
          </p:cNvPr>
          <p:cNvSpPr>
            <a:spLocks noGrp="1"/>
          </p:cNvSpPr>
          <p:nvPr>
            <p:ph type="sldNum" sz="quarter" idx="12"/>
          </p:nvPr>
        </p:nvSpPr>
        <p:spPr/>
        <p:txBody>
          <a:bodyPr/>
          <a:lstStyle/>
          <a:p>
            <a:fld id="{BF5D203D-2945-40AE-B17A-5C0DC9E39629}" type="slidenum">
              <a:rPr lang="fr-FR" smtClean="0"/>
              <a:t>‹N°›</a:t>
            </a:fld>
            <a:endParaRPr lang="fr-FR"/>
          </a:p>
        </p:txBody>
      </p:sp>
    </p:spTree>
    <p:extLst>
      <p:ext uri="{BB962C8B-B14F-4D97-AF65-F5344CB8AC3E}">
        <p14:creationId xmlns:p14="http://schemas.microsoft.com/office/powerpoint/2010/main" val="1520673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F232E1-65F7-4666-BF15-59E7A7F000B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C5414B1-F66A-4CE2-8E72-D1EF07655A84}"/>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F64C081-F6CB-45C7-9445-3D0F6257588D}"/>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C03D108-7FCB-4B89-9038-3880B00E517E}"/>
              </a:ext>
            </a:extLst>
          </p:cNvPr>
          <p:cNvSpPr>
            <a:spLocks noGrp="1"/>
          </p:cNvSpPr>
          <p:nvPr>
            <p:ph type="dt" sz="half" idx="10"/>
          </p:nvPr>
        </p:nvSpPr>
        <p:spPr/>
        <p:txBody>
          <a:bodyPr/>
          <a:lstStyle/>
          <a:p>
            <a:fld id="{CFDE50EA-56B3-4A31-A1A9-A4740B9F81B3}" type="datetimeFigureOut">
              <a:rPr lang="fr-FR" smtClean="0"/>
              <a:t>21/11/2019</a:t>
            </a:fld>
            <a:endParaRPr lang="fr-FR"/>
          </a:p>
        </p:txBody>
      </p:sp>
      <p:sp>
        <p:nvSpPr>
          <p:cNvPr id="6" name="Espace réservé du pied de page 5">
            <a:extLst>
              <a:ext uri="{FF2B5EF4-FFF2-40B4-BE49-F238E27FC236}">
                <a16:creationId xmlns:a16="http://schemas.microsoft.com/office/drawing/2014/main" id="{3A989371-76FD-4F6A-A188-7C5C0C210BA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E83427D-270F-463B-9AE3-ADAE3B359CA2}"/>
              </a:ext>
            </a:extLst>
          </p:cNvPr>
          <p:cNvSpPr>
            <a:spLocks noGrp="1"/>
          </p:cNvSpPr>
          <p:nvPr>
            <p:ph type="sldNum" sz="quarter" idx="12"/>
          </p:nvPr>
        </p:nvSpPr>
        <p:spPr/>
        <p:txBody>
          <a:bodyPr/>
          <a:lstStyle/>
          <a:p>
            <a:fld id="{BF5D203D-2945-40AE-B17A-5C0DC9E39629}" type="slidenum">
              <a:rPr lang="fr-FR" smtClean="0"/>
              <a:t>‹N°›</a:t>
            </a:fld>
            <a:endParaRPr lang="fr-FR"/>
          </a:p>
        </p:txBody>
      </p:sp>
    </p:spTree>
    <p:extLst>
      <p:ext uri="{BB962C8B-B14F-4D97-AF65-F5344CB8AC3E}">
        <p14:creationId xmlns:p14="http://schemas.microsoft.com/office/powerpoint/2010/main" val="2000133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BB465C-8D39-4299-86F4-35E41946CA9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BCAF41C-3D4E-491D-B3EB-744FAF9E8D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12DEF84E-99D6-4B6B-8233-7E374A28035B}"/>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268E7B7-BCD5-4431-B413-D53DC3D4A3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2B9997E5-340E-47E2-92AD-2F4302DFEE6E}"/>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AF7FC86-C500-4C54-BAB6-8E31D64FD55E}"/>
              </a:ext>
            </a:extLst>
          </p:cNvPr>
          <p:cNvSpPr>
            <a:spLocks noGrp="1"/>
          </p:cNvSpPr>
          <p:nvPr>
            <p:ph type="dt" sz="half" idx="10"/>
          </p:nvPr>
        </p:nvSpPr>
        <p:spPr/>
        <p:txBody>
          <a:bodyPr/>
          <a:lstStyle/>
          <a:p>
            <a:fld id="{CFDE50EA-56B3-4A31-A1A9-A4740B9F81B3}" type="datetimeFigureOut">
              <a:rPr lang="fr-FR" smtClean="0"/>
              <a:t>21/11/2019</a:t>
            </a:fld>
            <a:endParaRPr lang="fr-FR"/>
          </a:p>
        </p:txBody>
      </p:sp>
      <p:sp>
        <p:nvSpPr>
          <p:cNvPr id="8" name="Espace réservé du pied de page 7">
            <a:extLst>
              <a:ext uri="{FF2B5EF4-FFF2-40B4-BE49-F238E27FC236}">
                <a16:creationId xmlns:a16="http://schemas.microsoft.com/office/drawing/2014/main" id="{339EAEBC-FF6B-4830-A970-B359019F2C0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A4970A8-5168-480D-A390-76710A278D6B}"/>
              </a:ext>
            </a:extLst>
          </p:cNvPr>
          <p:cNvSpPr>
            <a:spLocks noGrp="1"/>
          </p:cNvSpPr>
          <p:nvPr>
            <p:ph type="sldNum" sz="quarter" idx="12"/>
          </p:nvPr>
        </p:nvSpPr>
        <p:spPr/>
        <p:txBody>
          <a:bodyPr/>
          <a:lstStyle/>
          <a:p>
            <a:fld id="{BF5D203D-2945-40AE-B17A-5C0DC9E39629}" type="slidenum">
              <a:rPr lang="fr-FR" smtClean="0"/>
              <a:t>‹N°›</a:t>
            </a:fld>
            <a:endParaRPr lang="fr-FR"/>
          </a:p>
        </p:txBody>
      </p:sp>
    </p:spTree>
    <p:extLst>
      <p:ext uri="{BB962C8B-B14F-4D97-AF65-F5344CB8AC3E}">
        <p14:creationId xmlns:p14="http://schemas.microsoft.com/office/powerpoint/2010/main" val="1634020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0FE580-D653-41DE-BD67-C4991D96169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20BFA25-D73D-4D37-9E8C-3F79FE094AA4}"/>
              </a:ext>
            </a:extLst>
          </p:cNvPr>
          <p:cNvSpPr>
            <a:spLocks noGrp="1"/>
          </p:cNvSpPr>
          <p:nvPr>
            <p:ph type="dt" sz="half" idx="10"/>
          </p:nvPr>
        </p:nvSpPr>
        <p:spPr/>
        <p:txBody>
          <a:bodyPr/>
          <a:lstStyle/>
          <a:p>
            <a:fld id="{CFDE50EA-56B3-4A31-A1A9-A4740B9F81B3}" type="datetimeFigureOut">
              <a:rPr lang="fr-FR" smtClean="0"/>
              <a:t>21/11/2019</a:t>
            </a:fld>
            <a:endParaRPr lang="fr-FR"/>
          </a:p>
        </p:txBody>
      </p:sp>
      <p:sp>
        <p:nvSpPr>
          <p:cNvPr id="4" name="Espace réservé du pied de page 3">
            <a:extLst>
              <a:ext uri="{FF2B5EF4-FFF2-40B4-BE49-F238E27FC236}">
                <a16:creationId xmlns:a16="http://schemas.microsoft.com/office/drawing/2014/main" id="{F3BC850A-4B1A-45C9-BB74-F5D693B007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92F7555-6358-4C3D-840D-D1746960B8CD}"/>
              </a:ext>
            </a:extLst>
          </p:cNvPr>
          <p:cNvSpPr>
            <a:spLocks noGrp="1"/>
          </p:cNvSpPr>
          <p:nvPr>
            <p:ph type="sldNum" sz="quarter" idx="12"/>
          </p:nvPr>
        </p:nvSpPr>
        <p:spPr/>
        <p:txBody>
          <a:bodyPr/>
          <a:lstStyle/>
          <a:p>
            <a:fld id="{BF5D203D-2945-40AE-B17A-5C0DC9E39629}" type="slidenum">
              <a:rPr lang="fr-FR" smtClean="0"/>
              <a:t>‹N°›</a:t>
            </a:fld>
            <a:endParaRPr lang="fr-FR"/>
          </a:p>
        </p:txBody>
      </p:sp>
    </p:spTree>
    <p:extLst>
      <p:ext uri="{BB962C8B-B14F-4D97-AF65-F5344CB8AC3E}">
        <p14:creationId xmlns:p14="http://schemas.microsoft.com/office/powerpoint/2010/main" val="2701793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53B837C-58A6-41B0-8B71-B2A6A992A760}"/>
              </a:ext>
            </a:extLst>
          </p:cNvPr>
          <p:cNvSpPr>
            <a:spLocks noGrp="1"/>
          </p:cNvSpPr>
          <p:nvPr>
            <p:ph type="dt" sz="half" idx="10"/>
          </p:nvPr>
        </p:nvSpPr>
        <p:spPr/>
        <p:txBody>
          <a:bodyPr/>
          <a:lstStyle/>
          <a:p>
            <a:fld id="{CFDE50EA-56B3-4A31-A1A9-A4740B9F81B3}" type="datetimeFigureOut">
              <a:rPr lang="fr-FR" smtClean="0"/>
              <a:t>21/11/2019</a:t>
            </a:fld>
            <a:endParaRPr lang="fr-FR"/>
          </a:p>
        </p:txBody>
      </p:sp>
      <p:sp>
        <p:nvSpPr>
          <p:cNvPr id="3" name="Espace réservé du pied de page 2">
            <a:extLst>
              <a:ext uri="{FF2B5EF4-FFF2-40B4-BE49-F238E27FC236}">
                <a16:creationId xmlns:a16="http://schemas.microsoft.com/office/drawing/2014/main" id="{6FFCBD4D-8837-4A69-8060-6C52F8C34CF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B7D2F8F-00F4-4570-976D-BA3C4CD751D0}"/>
              </a:ext>
            </a:extLst>
          </p:cNvPr>
          <p:cNvSpPr>
            <a:spLocks noGrp="1"/>
          </p:cNvSpPr>
          <p:nvPr>
            <p:ph type="sldNum" sz="quarter" idx="12"/>
          </p:nvPr>
        </p:nvSpPr>
        <p:spPr/>
        <p:txBody>
          <a:bodyPr/>
          <a:lstStyle/>
          <a:p>
            <a:fld id="{BF5D203D-2945-40AE-B17A-5C0DC9E39629}" type="slidenum">
              <a:rPr lang="fr-FR" smtClean="0"/>
              <a:t>‹N°›</a:t>
            </a:fld>
            <a:endParaRPr lang="fr-FR"/>
          </a:p>
        </p:txBody>
      </p:sp>
    </p:spTree>
    <p:extLst>
      <p:ext uri="{BB962C8B-B14F-4D97-AF65-F5344CB8AC3E}">
        <p14:creationId xmlns:p14="http://schemas.microsoft.com/office/powerpoint/2010/main" val="4183379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7AC57E-3E91-48F2-A1D2-2AAFB000A34F}"/>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D4CE2492-3F63-4680-8318-D2B783EF799C}"/>
              </a:ext>
            </a:extLst>
          </p:cNvPr>
          <p:cNvSpPr>
            <a:spLocks noGrp="1"/>
          </p:cNvSpPr>
          <p:nvPr>
            <p:ph idx="1"/>
          </p:nvPr>
        </p:nvSpPr>
        <p:spPr>
          <a:xfrm>
            <a:off x="838200" y="1825625"/>
            <a:ext cx="10515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15E40B-ACFA-4982-987F-F6B9D6B742CD}"/>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21/11/2019</a:t>
            </a:fld>
            <a:endParaRPr lang="fr-FR"/>
          </a:p>
        </p:txBody>
      </p:sp>
      <p:sp>
        <p:nvSpPr>
          <p:cNvPr id="5" name="Espace réservé du pied de page 4">
            <a:extLst>
              <a:ext uri="{FF2B5EF4-FFF2-40B4-BE49-F238E27FC236}">
                <a16:creationId xmlns:a16="http://schemas.microsoft.com/office/drawing/2014/main" id="{4CC71E8F-6529-4D14-AB7D-45D0DCCAB6C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27E821B3-0745-4CE7-8038-03649140C48C}"/>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2541397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8BD192-73CD-4033-BEB3-7D369095492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1048B23-A1A2-4753-A3D6-7ACCD9E6B5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741F36A-B659-482A-8D36-7B00D8D75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FC97CF2C-793C-41AC-900F-A044CFBF08D9}"/>
              </a:ext>
            </a:extLst>
          </p:cNvPr>
          <p:cNvSpPr>
            <a:spLocks noGrp="1"/>
          </p:cNvSpPr>
          <p:nvPr>
            <p:ph type="dt" sz="half" idx="10"/>
          </p:nvPr>
        </p:nvSpPr>
        <p:spPr/>
        <p:txBody>
          <a:bodyPr/>
          <a:lstStyle/>
          <a:p>
            <a:fld id="{CFDE50EA-56B3-4A31-A1A9-A4740B9F81B3}" type="datetimeFigureOut">
              <a:rPr lang="fr-FR" smtClean="0"/>
              <a:t>21/11/2019</a:t>
            </a:fld>
            <a:endParaRPr lang="fr-FR"/>
          </a:p>
        </p:txBody>
      </p:sp>
      <p:sp>
        <p:nvSpPr>
          <p:cNvPr id="6" name="Espace réservé du pied de page 5">
            <a:extLst>
              <a:ext uri="{FF2B5EF4-FFF2-40B4-BE49-F238E27FC236}">
                <a16:creationId xmlns:a16="http://schemas.microsoft.com/office/drawing/2014/main" id="{9ACFDC5A-3EED-43A0-AD0C-759AA297AD1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5C85958-A65C-4007-B65F-3893B573ABFB}"/>
              </a:ext>
            </a:extLst>
          </p:cNvPr>
          <p:cNvSpPr>
            <a:spLocks noGrp="1"/>
          </p:cNvSpPr>
          <p:nvPr>
            <p:ph type="sldNum" sz="quarter" idx="12"/>
          </p:nvPr>
        </p:nvSpPr>
        <p:spPr/>
        <p:txBody>
          <a:bodyPr/>
          <a:lstStyle/>
          <a:p>
            <a:fld id="{BF5D203D-2945-40AE-B17A-5C0DC9E39629}" type="slidenum">
              <a:rPr lang="fr-FR" smtClean="0"/>
              <a:t>‹N°›</a:t>
            </a:fld>
            <a:endParaRPr lang="fr-FR"/>
          </a:p>
        </p:txBody>
      </p:sp>
    </p:spTree>
    <p:extLst>
      <p:ext uri="{BB962C8B-B14F-4D97-AF65-F5344CB8AC3E}">
        <p14:creationId xmlns:p14="http://schemas.microsoft.com/office/powerpoint/2010/main" val="39077165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0F589A-9069-44DF-ACCC-6F9B5AC43BB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2015281-6784-4C2D-8FB1-11610FB41F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8F4DD85-E552-4236-9564-66DF92467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4A61AB5-81FC-487D-8730-DAF0C0595B5F}"/>
              </a:ext>
            </a:extLst>
          </p:cNvPr>
          <p:cNvSpPr>
            <a:spLocks noGrp="1"/>
          </p:cNvSpPr>
          <p:nvPr>
            <p:ph type="dt" sz="half" idx="10"/>
          </p:nvPr>
        </p:nvSpPr>
        <p:spPr/>
        <p:txBody>
          <a:bodyPr/>
          <a:lstStyle/>
          <a:p>
            <a:fld id="{CFDE50EA-56B3-4A31-A1A9-A4740B9F81B3}" type="datetimeFigureOut">
              <a:rPr lang="fr-FR" smtClean="0"/>
              <a:t>21/11/2019</a:t>
            </a:fld>
            <a:endParaRPr lang="fr-FR"/>
          </a:p>
        </p:txBody>
      </p:sp>
      <p:sp>
        <p:nvSpPr>
          <p:cNvPr id="6" name="Espace réservé du pied de page 5">
            <a:extLst>
              <a:ext uri="{FF2B5EF4-FFF2-40B4-BE49-F238E27FC236}">
                <a16:creationId xmlns:a16="http://schemas.microsoft.com/office/drawing/2014/main" id="{A1DA85A8-C62E-4FE7-B5C9-F1783E16B18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2498866-8EB2-466C-90C5-869D09D4CAE9}"/>
              </a:ext>
            </a:extLst>
          </p:cNvPr>
          <p:cNvSpPr>
            <a:spLocks noGrp="1"/>
          </p:cNvSpPr>
          <p:nvPr>
            <p:ph type="sldNum" sz="quarter" idx="12"/>
          </p:nvPr>
        </p:nvSpPr>
        <p:spPr/>
        <p:txBody>
          <a:bodyPr/>
          <a:lstStyle/>
          <a:p>
            <a:fld id="{BF5D203D-2945-40AE-B17A-5C0DC9E39629}" type="slidenum">
              <a:rPr lang="fr-FR" smtClean="0"/>
              <a:t>‹N°›</a:t>
            </a:fld>
            <a:endParaRPr lang="fr-FR"/>
          </a:p>
        </p:txBody>
      </p:sp>
    </p:spTree>
    <p:extLst>
      <p:ext uri="{BB962C8B-B14F-4D97-AF65-F5344CB8AC3E}">
        <p14:creationId xmlns:p14="http://schemas.microsoft.com/office/powerpoint/2010/main" val="9847824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5ED2D3-6C2F-4871-B5F6-BF0247B657E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6E673D2-8C9A-4D5A-B140-095EB45B7580}"/>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BC6E37F-E8BB-4087-B87F-1B15E56324B3}"/>
              </a:ext>
            </a:extLst>
          </p:cNvPr>
          <p:cNvSpPr>
            <a:spLocks noGrp="1"/>
          </p:cNvSpPr>
          <p:nvPr>
            <p:ph type="dt" sz="half" idx="10"/>
          </p:nvPr>
        </p:nvSpPr>
        <p:spPr/>
        <p:txBody>
          <a:bodyPr/>
          <a:lstStyle/>
          <a:p>
            <a:fld id="{CFDE50EA-56B3-4A31-A1A9-A4740B9F81B3}" type="datetimeFigureOut">
              <a:rPr lang="fr-FR" smtClean="0"/>
              <a:t>21/11/2019</a:t>
            </a:fld>
            <a:endParaRPr lang="fr-FR"/>
          </a:p>
        </p:txBody>
      </p:sp>
      <p:sp>
        <p:nvSpPr>
          <p:cNvPr id="5" name="Espace réservé du pied de page 4">
            <a:extLst>
              <a:ext uri="{FF2B5EF4-FFF2-40B4-BE49-F238E27FC236}">
                <a16:creationId xmlns:a16="http://schemas.microsoft.com/office/drawing/2014/main" id="{9883220C-AB3B-47A2-AEC7-A5BD414B759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085325-0885-4B36-9B1A-82E88E8ADE98}"/>
              </a:ext>
            </a:extLst>
          </p:cNvPr>
          <p:cNvSpPr>
            <a:spLocks noGrp="1"/>
          </p:cNvSpPr>
          <p:nvPr>
            <p:ph type="sldNum" sz="quarter" idx="12"/>
          </p:nvPr>
        </p:nvSpPr>
        <p:spPr/>
        <p:txBody>
          <a:bodyPr/>
          <a:lstStyle/>
          <a:p>
            <a:fld id="{BF5D203D-2945-40AE-B17A-5C0DC9E39629}" type="slidenum">
              <a:rPr lang="fr-FR" smtClean="0"/>
              <a:t>‹N°›</a:t>
            </a:fld>
            <a:endParaRPr lang="fr-FR"/>
          </a:p>
        </p:txBody>
      </p:sp>
    </p:spTree>
    <p:extLst>
      <p:ext uri="{BB962C8B-B14F-4D97-AF65-F5344CB8AC3E}">
        <p14:creationId xmlns:p14="http://schemas.microsoft.com/office/powerpoint/2010/main" val="1403743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9095CD4-EFA7-4601-9280-F7B82455D95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72CC7D7-538E-47B2-8DF0-3F95E6205F3A}"/>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AAED164-A75F-443A-BE04-5FFD0524267E}"/>
              </a:ext>
            </a:extLst>
          </p:cNvPr>
          <p:cNvSpPr>
            <a:spLocks noGrp="1"/>
          </p:cNvSpPr>
          <p:nvPr>
            <p:ph type="dt" sz="half" idx="10"/>
          </p:nvPr>
        </p:nvSpPr>
        <p:spPr/>
        <p:txBody>
          <a:bodyPr/>
          <a:lstStyle/>
          <a:p>
            <a:fld id="{CFDE50EA-56B3-4A31-A1A9-A4740B9F81B3}" type="datetimeFigureOut">
              <a:rPr lang="fr-FR" smtClean="0"/>
              <a:t>21/11/2019</a:t>
            </a:fld>
            <a:endParaRPr lang="fr-FR"/>
          </a:p>
        </p:txBody>
      </p:sp>
      <p:sp>
        <p:nvSpPr>
          <p:cNvPr id="5" name="Espace réservé du pied de page 4">
            <a:extLst>
              <a:ext uri="{FF2B5EF4-FFF2-40B4-BE49-F238E27FC236}">
                <a16:creationId xmlns:a16="http://schemas.microsoft.com/office/drawing/2014/main" id="{926A9D22-5244-4FDD-BB09-ECCEA4B28A8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F38C63C-A892-4EAE-943E-65570011FD69}"/>
              </a:ext>
            </a:extLst>
          </p:cNvPr>
          <p:cNvSpPr>
            <a:spLocks noGrp="1"/>
          </p:cNvSpPr>
          <p:nvPr>
            <p:ph type="sldNum" sz="quarter" idx="12"/>
          </p:nvPr>
        </p:nvSpPr>
        <p:spPr/>
        <p:txBody>
          <a:bodyPr/>
          <a:lstStyle/>
          <a:p>
            <a:fld id="{BF5D203D-2945-40AE-B17A-5C0DC9E39629}" type="slidenum">
              <a:rPr lang="fr-FR" smtClean="0"/>
              <a:t>‹N°›</a:t>
            </a:fld>
            <a:endParaRPr lang="fr-FR"/>
          </a:p>
        </p:txBody>
      </p:sp>
    </p:spTree>
    <p:extLst>
      <p:ext uri="{BB962C8B-B14F-4D97-AF65-F5344CB8AC3E}">
        <p14:creationId xmlns:p14="http://schemas.microsoft.com/office/powerpoint/2010/main" val="3486175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DBD15C-CAD4-46EB-9638-8762B3DAFEA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9C5E5B6-D05F-44C3-82EB-51520BF66B3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CCF00178-A887-403E-BF47-432E379DDFD1}"/>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21/11/2019</a:t>
            </a:fld>
            <a:endParaRPr lang="fr-FR"/>
          </a:p>
        </p:txBody>
      </p:sp>
      <p:sp>
        <p:nvSpPr>
          <p:cNvPr id="5" name="Espace réservé du pied de page 4">
            <a:extLst>
              <a:ext uri="{FF2B5EF4-FFF2-40B4-BE49-F238E27FC236}">
                <a16:creationId xmlns:a16="http://schemas.microsoft.com/office/drawing/2014/main" id="{5835D36C-D74C-4606-B4F6-5287D463CDC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3C9A3784-5C7F-4308-854B-E086C29CAF87}"/>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4055486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5C224D-DB93-489E-93C9-3D659FB6B104}"/>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78F1357D-CE89-47FB-8FCC-F64280EB2A49}"/>
              </a:ext>
            </a:extLst>
          </p:cNvPr>
          <p:cNvSpPr>
            <a:spLocks noGrp="1"/>
          </p:cNvSpPr>
          <p:nvPr>
            <p:ph sz="half" idx="1"/>
          </p:nvPr>
        </p:nvSpPr>
        <p:spPr>
          <a:xfrm>
            <a:off x="838200" y="1825625"/>
            <a:ext cx="5181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BF25BB3-19D3-4023-A325-A900E3B69366}"/>
              </a:ext>
            </a:extLst>
          </p:cNvPr>
          <p:cNvSpPr>
            <a:spLocks noGrp="1"/>
          </p:cNvSpPr>
          <p:nvPr>
            <p:ph sz="half" idx="2"/>
          </p:nvPr>
        </p:nvSpPr>
        <p:spPr>
          <a:xfrm>
            <a:off x="6172200" y="1825625"/>
            <a:ext cx="5181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F19C313-6F8B-4AA5-A99A-F0DDFBD0248D}"/>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21/11/2019</a:t>
            </a:fld>
            <a:endParaRPr lang="fr-FR"/>
          </a:p>
        </p:txBody>
      </p:sp>
      <p:sp>
        <p:nvSpPr>
          <p:cNvPr id="6" name="Espace réservé du pied de page 5">
            <a:extLst>
              <a:ext uri="{FF2B5EF4-FFF2-40B4-BE49-F238E27FC236}">
                <a16:creationId xmlns:a16="http://schemas.microsoft.com/office/drawing/2014/main" id="{18944F60-34FD-4927-B228-319A3E4598BF}"/>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1832ED9B-4432-4115-BC43-51DE5309D283}"/>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916573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7F457B-6FA2-41F1-9B6D-9EC1139DEC9E}"/>
              </a:ext>
            </a:extLst>
          </p:cNvPr>
          <p:cNvSpPr>
            <a:spLocks noGrp="1"/>
          </p:cNvSpPr>
          <p:nvPr>
            <p:ph type="title"/>
          </p:nvPr>
        </p:nvSpPr>
        <p:spPr>
          <a:xfrm>
            <a:off x="839788" y="365125"/>
            <a:ext cx="105156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4AAC6F36-C3F5-4C23-B119-22B725E4D54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ABF05B72-C4AA-4923-B27B-D427FD4D98FC}"/>
              </a:ext>
            </a:extLst>
          </p:cNvPr>
          <p:cNvSpPr>
            <a:spLocks noGrp="1"/>
          </p:cNvSpPr>
          <p:nvPr>
            <p:ph sz="half" idx="2"/>
          </p:nvPr>
        </p:nvSpPr>
        <p:spPr>
          <a:xfrm>
            <a:off x="839788" y="2505075"/>
            <a:ext cx="5157787"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FAB8672-32D0-4FB7-AD46-4416C6502C7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8FC9BA54-0663-43F9-AED3-692CA03CBAA8}"/>
              </a:ext>
            </a:extLst>
          </p:cNvPr>
          <p:cNvSpPr>
            <a:spLocks noGrp="1"/>
          </p:cNvSpPr>
          <p:nvPr>
            <p:ph sz="quarter" idx="4"/>
          </p:nvPr>
        </p:nvSpPr>
        <p:spPr>
          <a:xfrm>
            <a:off x="6172200" y="2505075"/>
            <a:ext cx="5183188"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82A2699-3F2A-4635-BE0B-61F15A42949A}"/>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21/11/2019</a:t>
            </a:fld>
            <a:endParaRPr lang="fr-FR"/>
          </a:p>
        </p:txBody>
      </p:sp>
      <p:sp>
        <p:nvSpPr>
          <p:cNvPr id="8" name="Espace réservé du pied de page 7">
            <a:extLst>
              <a:ext uri="{FF2B5EF4-FFF2-40B4-BE49-F238E27FC236}">
                <a16:creationId xmlns:a16="http://schemas.microsoft.com/office/drawing/2014/main" id="{8F112D17-B149-4CB3-8C55-7876BB0A31D3}"/>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FC51BF39-B18C-47E5-AD9C-1B19FB650A7B}"/>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605410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843F-6146-485E-AB7E-79736E9F8A3E}"/>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4871B3AB-6E05-4DB2-BBE5-E644DDCDC988}"/>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21/11/2019</a:t>
            </a:fld>
            <a:endParaRPr lang="fr-FR"/>
          </a:p>
        </p:txBody>
      </p:sp>
      <p:sp>
        <p:nvSpPr>
          <p:cNvPr id="4" name="Espace réservé du pied de page 3">
            <a:extLst>
              <a:ext uri="{FF2B5EF4-FFF2-40B4-BE49-F238E27FC236}">
                <a16:creationId xmlns:a16="http://schemas.microsoft.com/office/drawing/2014/main" id="{8DFF83C7-3949-4277-AAFF-02BB46DE2DB2}"/>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a:extLst>
              <a:ext uri="{FF2B5EF4-FFF2-40B4-BE49-F238E27FC236}">
                <a16:creationId xmlns:a16="http://schemas.microsoft.com/office/drawing/2014/main" id="{1ACD12AC-71FE-4EB7-B036-52FE38045CD0}"/>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153062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59F56D1-622D-4010-9B41-009BC131CB5C}"/>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21/11/2019</a:t>
            </a:fld>
            <a:endParaRPr lang="fr-FR"/>
          </a:p>
        </p:txBody>
      </p:sp>
      <p:sp>
        <p:nvSpPr>
          <p:cNvPr id="3" name="Espace réservé du pied de page 2">
            <a:extLst>
              <a:ext uri="{FF2B5EF4-FFF2-40B4-BE49-F238E27FC236}">
                <a16:creationId xmlns:a16="http://schemas.microsoft.com/office/drawing/2014/main" id="{556ED853-D354-476D-A8A9-92F994817B94}"/>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14AE6EFC-9F60-4BFE-AFC6-E2ABC499A0B0}"/>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1679878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D00996-A64C-4797-882B-6B6961BE1A3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B1ABC89-7426-404E-BADD-239BCA7579D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B692066-AC61-41F7-B3C5-E9B93BB83DC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1F1F4DB-BD09-4C62-903D-06530659D3C4}"/>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21/11/2019</a:t>
            </a:fld>
            <a:endParaRPr lang="fr-FR"/>
          </a:p>
        </p:txBody>
      </p:sp>
      <p:sp>
        <p:nvSpPr>
          <p:cNvPr id="6" name="Espace réservé du pied de page 5">
            <a:extLst>
              <a:ext uri="{FF2B5EF4-FFF2-40B4-BE49-F238E27FC236}">
                <a16:creationId xmlns:a16="http://schemas.microsoft.com/office/drawing/2014/main" id="{2E93B2B5-A13B-489F-B3D9-5E00F07D50B0}"/>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5F546F76-CEB4-4EE4-B07B-6D813FF64059}"/>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2775908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F811C1-B0F5-436B-AF3D-A917900FD4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99BA6D7-8832-472B-BE11-ABDB0802AF1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B274F92-3BB8-4CE9-B0F5-319E33AE817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C62A423-986A-43C8-94EA-3CDCB2B0DDCD}"/>
              </a:ext>
            </a:extLst>
          </p:cNvPr>
          <p:cNvSpPr>
            <a:spLocks noGrp="1"/>
          </p:cNvSpPr>
          <p:nvPr>
            <p:ph type="dt" sz="half" idx="10"/>
          </p:nvPr>
        </p:nvSpPr>
        <p:spPr>
          <a:xfrm>
            <a:off x="838200" y="6356350"/>
            <a:ext cx="2743200" cy="365125"/>
          </a:xfrm>
          <a:prstGeom prst="rect">
            <a:avLst/>
          </a:prstGeom>
        </p:spPr>
        <p:txBody>
          <a:bodyPr/>
          <a:lstStyle/>
          <a:p>
            <a:fld id="{4E970B69-0343-412C-B4C0-BDCB86503D8C}" type="datetimeFigureOut">
              <a:rPr lang="fr-FR" smtClean="0"/>
              <a:t>21/11/2019</a:t>
            </a:fld>
            <a:endParaRPr lang="fr-FR"/>
          </a:p>
        </p:txBody>
      </p:sp>
      <p:sp>
        <p:nvSpPr>
          <p:cNvPr id="6" name="Espace réservé du pied de page 5">
            <a:extLst>
              <a:ext uri="{FF2B5EF4-FFF2-40B4-BE49-F238E27FC236}">
                <a16:creationId xmlns:a16="http://schemas.microsoft.com/office/drawing/2014/main" id="{B0EE6889-7B1D-459A-8118-4DF571B21E37}"/>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BE34F4D8-DFA8-43AE-918B-2C23ACF92A46}"/>
              </a:ext>
            </a:extLst>
          </p:cNvPr>
          <p:cNvSpPr>
            <a:spLocks noGrp="1"/>
          </p:cNvSpPr>
          <p:nvPr>
            <p:ph type="sldNum" sz="quarter" idx="12"/>
          </p:nvPr>
        </p:nvSpPr>
        <p:spPr/>
        <p:txBody>
          <a:bodyPr/>
          <a:lstStyle/>
          <a:p>
            <a:fld id="{686433C3-2315-4262-A8DC-8A2428EACC4F}" type="slidenum">
              <a:rPr lang="fr-FR" smtClean="0"/>
              <a:t>‹N°›</a:t>
            </a:fld>
            <a:endParaRPr lang="fr-FR"/>
          </a:p>
        </p:txBody>
      </p:sp>
    </p:spTree>
    <p:extLst>
      <p:ext uri="{BB962C8B-B14F-4D97-AF65-F5344CB8AC3E}">
        <p14:creationId xmlns:p14="http://schemas.microsoft.com/office/powerpoint/2010/main" val="3985041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6CF25FB-67BD-48A0-9830-510E82925C72}"/>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433C3-2315-4262-A8DC-8A2428EACC4F}" type="slidenum">
              <a:rPr lang="fr-FR" smtClean="0"/>
              <a:t>‹N°›</a:t>
            </a:fld>
            <a:endParaRPr lang="fr-FR"/>
          </a:p>
        </p:txBody>
      </p:sp>
      <p:sp>
        <p:nvSpPr>
          <p:cNvPr id="7" name="Rectangle 6">
            <a:extLst>
              <a:ext uri="{FF2B5EF4-FFF2-40B4-BE49-F238E27FC236}">
                <a16:creationId xmlns:a16="http://schemas.microsoft.com/office/drawing/2014/main" id="{386DB742-FC81-48B9-AB94-4749FCA19E6F}"/>
              </a:ext>
            </a:extLst>
          </p:cNvPr>
          <p:cNvSpPr/>
          <p:nvPr userDrawn="1"/>
        </p:nvSpPr>
        <p:spPr>
          <a:xfrm>
            <a:off x="0" y="0"/>
            <a:ext cx="1866900"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4E03E7B-3BEF-485D-9206-949AC904B368}"/>
              </a:ext>
            </a:extLst>
          </p:cNvPr>
          <p:cNvSpPr txBox="1"/>
          <p:nvPr userDrawn="1"/>
        </p:nvSpPr>
        <p:spPr>
          <a:xfrm>
            <a:off x="0" y="0"/>
            <a:ext cx="2576945" cy="646331"/>
          </a:xfrm>
          <a:prstGeom prst="rect">
            <a:avLst/>
          </a:prstGeom>
          <a:noFill/>
        </p:spPr>
        <p:txBody>
          <a:bodyPr wrap="square" rtlCol="0">
            <a:spAutoFit/>
          </a:bodyPr>
          <a:lstStyle/>
          <a:p>
            <a:endParaRPr lang="fr-FR" dirty="0"/>
          </a:p>
          <a:p>
            <a:endParaRPr lang="fr-FR" dirty="0"/>
          </a:p>
        </p:txBody>
      </p:sp>
      <p:sp>
        <p:nvSpPr>
          <p:cNvPr id="12" name="ZoneTexte 11">
            <a:extLst>
              <a:ext uri="{FF2B5EF4-FFF2-40B4-BE49-F238E27FC236}">
                <a16:creationId xmlns:a16="http://schemas.microsoft.com/office/drawing/2014/main" id="{D73181FB-FFDA-466D-A9C1-86519AB5AEED}"/>
              </a:ext>
            </a:extLst>
          </p:cNvPr>
          <p:cNvSpPr txBox="1"/>
          <p:nvPr userDrawn="1"/>
        </p:nvSpPr>
        <p:spPr>
          <a:xfrm>
            <a:off x="1" y="0"/>
            <a:ext cx="1968500" cy="6771084"/>
          </a:xfrm>
          <a:prstGeom prst="rect">
            <a:avLst/>
          </a:prstGeom>
          <a:noFill/>
        </p:spPr>
        <p:txBody>
          <a:bodyPr wrap="square" rtlCol="0">
            <a:spAutoFit/>
          </a:bodyPr>
          <a:lstStyle/>
          <a:p>
            <a:pPr algn="ctr"/>
            <a:r>
              <a:rPr lang="fr-FR" sz="2000" b="1" dirty="0">
                <a:latin typeface="Cambria" panose="02040503050406030204" pitchFamily="18" charset="0"/>
              </a:rPr>
              <a:t>Plan de cours</a:t>
            </a:r>
          </a:p>
          <a:p>
            <a:pPr marL="285750" indent="-285750">
              <a:buFont typeface="Wingdings" panose="05000000000000000000" pitchFamily="2" charset="2"/>
              <a:buChar char="q"/>
            </a:pPr>
            <a:r>
              <a:rPr lang="fr-FR" dirty="0">
                <a:latin typeface="Cambria" panose="02040503050406030204" pitchFamily="18" charset="0"/>
              </a:rPr>
              <a:t>Rappel HTML</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Variable</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Condition</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Opérateur</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Boucle</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Fonction</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Int. HTML</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Event</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Structure</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err="1">
                <a:latin typeface="Cambria" panose="02040503050406030204" pitchFamily="18" charset="0"/>
              </a:rPr>
              <a:t>Timer</a:t>
            </a:r>
            <a:endParaRPr lang="fr-FR" dirty="0">
              <a:latin typeface="Cambria" panose="02040503050406030204" pitchFamily="18" charset="0"/>
            </a:endParaRP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Best Practice</a:t>
            </a:r>
          </a:p>
          <a:p>
            <a:pPr marL="285750" indent="-285750">
              <a:buFont typeface="Wingdings" panose="05000000000000000000" pitchFamily="2" charset="2"/>
              <a:buChar char="q"/>
            </a:pPr>
            <a:endParaRPr lang="fr-FR" dirty="0">
              <a:latin typeface="Cambria" panose="02040503050406030204" pitchFamily="18" charset="0"/>
            </a:endParaRPr>
          </a:p>
          <a:p>
            <a:pPr marL="285750" indent="-285750">
              <a:buFont typeface="Wingdings" panose="05000000000000000000" pitchFamily="2" charset="2"/>
              <a:buChar char="q"/>
            </a:pPr>
            <a:r>
              <a:rPr lang="fr-FR" dirty="0">
                <a:latin typeface="Cambria" panose="02040503050406030204" pitchFamily="18" charset="0"/>
              </a:rPr>
              <a:t>Typage</a:t>
            </a:r>
          </a:p>
        </p:txBody>
      </p:sp>
    </p:spTree>
    <p:extLst>
      <p:ext uri="{BB962C8B-B14F-4D97-AF65-F5344CB8AC3E}">
        <p14:creationId xmlns:p14="http://schemas.microsoft.com/office/powerpoint/2010/main" val="3318138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4ED1BDC-268B-41BA-99C0-2AD97A7F6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2D21EAB-3CCF-42B1-95F3-3DE2E10AE8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53FF8D0-32E1-4A2C-9A58-3883C31A79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DE50EA-56B3-4A31-A1A9-A4740B9F81B3}" type="datetimeFigureOut">
              <a:rPr lang="fr-FR" smtClean="0"/>
              <a:t>21/11/2019</a:t>
            </a:fld>
            <a:endParaRPr lang="fr-FR"/>
          </a:p>
        </p:txBody>
      </p:sp>
      <p:sp>
        <p:nvSpPr>
          <p:cNvPr id="5" name="Espace réservé du pied de page 4">
            <a:extLst>
              <a:ext uri="{FF2B5EF4-FFF2-40B4-BE49-F238E27FC236}">
                <a16:creationId xmlns:a16="http://schemas.microsoft.com/office/drawing/2014/main" id="{1E3F84EE-CDDF-405F-9E04-FB79E56D0D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9E6EBEB-F54E-4F47-B0F8-35540D1AC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D203D-2945-40AE-B17A-5C0DC9E39629}" type="slidenum">
              <a:rPr lang="fr-FR" smtClean="0"/>
              <a:t>‹N°›</a:t>
            </a:fld>
            <a:endParaRPr lang="fr-FR"/>
          </a:p>
        </p:txBody>
      </p:sp>
    </p:spTree>
    <p:extLst>
      <p:ext uri="{BB962C8B-B14F-4D97-AF65-F5344CB8AC3E}">
        <p14:creationId xmlns:p14="http://schemas.microsoft.com/office/powerpoint/2010/main" val="22170568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7.wdp"/><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7.png"/><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5.png"/><Relationship Id="rId10" Type="http://schemas.microsoft.com/office/2007/relationships/hdphoto" Target="../media/hdphoto4.wdp"/><Relationship Id="rId4" Type="http://schemas.openxmlformats.org/officeDocument/2006/relationships/image" Target="../media/image4.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hyperlink" Target="http://silentteacher.toxicode.fr/hourofcode" TargetMode="External"/><Relationship Id="rId2" Type="http://schemas.openxmlformats.org/officeDocument/2006/relationships/hyperlink" Target="http://silentteacher.toxicode.fr/"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1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9.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7.png"/><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openxmlformats.org/officeDocument/2006/relationships/hyperlink" Target="https://devdocs.io/jquery/" TargetMode="External"/><Relationship Id="rId2" Type="http://schemas.openxmlformats.org/officeDocument/2006/relationships/hyperlink" Target="https://api.jquery.com/" TargetMode="Externa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6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code.jquery.com/" TargetMode="External"/><Relationship Id="rId7" Type="http://schemas.openxmlformats.org/officeDocument/2006/relationships/image" Target="../media/image16.png"/><Relationship Id="rId2" Type="http://schemas.openxmlformats.org/officeDocument/2006/relationships/hyperlink" Target="https://jquery.com/download/" TargetMode="Externa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5.png"/><Relationship Id="rId4" Type="http://schemas.openxmlformats.org/officeDocument/2006/relationships/hyperlink" Target="https://cdnjs.com/libraries/jquery" TargetMode="External"/><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76.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A37E62-6CE4-4544-9623-F37A043CF2B7}"/>
              </a:ext>
            </a:extLst>
          </p:cNvPr>
          <p:cNvSpPr>
            <a:spLocks noGrp="1"/>
          </p:cNvSpPr>
          <p:nvPr>
            <p:ph type="title" idx="4294967295"/>
          </p:nvPr>
        </p:nvSpPr>
        <p:spPr>
          <a:xfrm>
            <a:off x="2578100" y="0"/>
            <a:ext cx="9613900" cy="768350"/>
          </a:xfrm>
          <a:prstGeom prst="rect">
            <a:avLst/>
          </a:prstGeom>
        </p:spPr>
        <p:txBody>
          <a:bodyPr/>
          <a:lstStyle/>
          <a:p>
            <a:pPr algn="ctr"/>
            <a:r>
              <a:rPr lang="fr-FR" dirty="0">
                <a:latin typeface="+mn-lt"/>
              </a:rPr>
              <a:t>Présentation - Planning</a:t>
            </a:r>
          </a:p>
        </p:txBody>
      </p:sp>
      <p:pic>
        <p:nvPicPr>
          <p:cNvPr id="5" name="Espace réservé du contenu 4" descr="Réunion">
            <a:extLst>
              <a:ext uri="{FF2B5EF4-FFF2-40B4-BE49-F238E27FC236}">
                <a16:creationId xmlns:a16="http://schemas.microsoft.com/office/drawing/2014/main" id="{E64984A6-5249-4231-97E1-C1759E274D8F}"/>
              </a:ext>
            </a:extLst>
          </p:cNvPr>
          <p:cNvPicPr>
            <a:picLocks noGrp="1" noChangeAspect="1"/>
          </p:cNvPicPr>
          <p:nvPr>
            <p:ph idx="4294967295"/>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7617" y="4280324"/>
            <a:ext cx="2903537" cy="2903537"/>
          </a:xfrm>
          <a:prstGeom prst="rect">
            <a:avLst/>
          </a:prstGeom>
        </p:spPr>
      </p:pic>
      <p:sp>
        <p:nvSpPr>
          <p:cNvPr id="6" name="ZoneTexte 5">
            <a:extLst>
              <a:ext uri="{FF2B5EF4-FFF2-40B4-BE49-F238E27FC236}">
                <a16:creationId xmlns:a16="http://schemas.microsoft.com/office/drawing/2014/main" id="{086444A1-A3CC-4BE0-8078-8B24F23FBA3B}"/>
              </a:ext>
            </a:extLst>
          </p:cNvPr>
          <p:cNvSpPr txBox="1"/>
          <p:nvPr/>
        </p:nvSpPr>
        <p:spPr>
          <a:xfrm>
            <a:off x="3103123" y="1021404"/>
            <a:ext cx="8638162" cy="4647426"/>
          </a:xfrm>
          <a:prstGeom prst="rect">
            <a:avLst/>
          </a:prstGeom>
          <a:noFill/>
        </p:spPr>
        <p:txBody>
          <a:bodyPr wrap="square" rtlCol="0">
            <a:spAutoFit/>
          </a:bodyPr>
          <a:lstStyle/>
          <a:p>
            <a:r>
              <a:rPr lang="fr-FR" sz="2800" b="1" dirty="0"/>
              <a:t>Formateur</a:t>
            </a:r>
            <a:r>
              <a:rPr lang="fr-FR" sz="2400" b="1" dirty="0"/>
              <a:t> </a:t>
            </a:r>
            <a:r>
              <a:rPr lang="fr-FR" sz="2400" dirty="0"/>
              <a:t>: </a:t>
            </a:r>
            <a:br>
              <a:rPr lang="fr-FR" sz="2400" dirty="0"/>
            </a:br>
            <a:r>
              <a:rPr lang="fr-FR" sz="2400" dirty="0"/>
              <a:t>			KIRK Axel – Ingénieur Développeur</a:t>
            </a:r>
            <a:br>
              <a:rPr lang="fr-FR" sz="2400" dirty="0"/>
            </a:br>
            <a:r>
              <a:rPr lang="fr-FR" sz="2400" dirty="0"/>
              <a:t>			- </a:t>
            </a:r>
            <a:r>
              <a:rPr lang="fr-FR" sz="2400" dirty="0" err="1"/>
              <a:t>ReactJS</a:t>
            </a:r>
            <a:r>
              <a:rPr lang="fr-FR" sz="2400" dirty="0"/>
              <a:t>/Javascript</a:t>
            </a:r>
          </a:p>
          <a:p>
            <a:r>
              <a:rPr lang="fr-FR" sz="2400" dirty="0"/>
              <a:t>			- </a:t>
            </a:r>
            <a:r>
              <a:rPr lang="fr-FR" sz="2400" dirty="0" err="1"/>
              <a:t>Unity</a:t>
            </a:r>
            <a:r>
              <a:rPr lang="fr-FR" sz="2400" dirty="0"/>
              <a:t> / </a:t>
            </a:r>
            <a:r>
              <a:rPr lang="fr-FR" sz="2400" dirty="0" err="1"/>
              <a:t>Dév</a:t>
            </a:r>
            <a:r>
              <a:rPr lang="fr-FR" sz="2400" dirty="0"/>
              <a:t>. d’application VR</a:t>
            </a:r>
          </a:p>
          <a:p>
            <a:r>
              <a:rPr lang="fr-FR" sz="2400" dirty="0"/>
              <a:t>			- Intégration / PHP / C#</a:t>
            </a:r>
          </a:p>
          <a:p>
            <a:r>
              <a:rPr lang="fr-FR" sz="2400" dirty="0"/>
              <a:t>			- App Mobile/ Standalone</a:t>
            </a:r>
          </a:p>
          <a:p>
            <a:endParaRPr lang="fr-FR" sz="2400" dirty="0"/>
          </a:p>
          <a:p>
            <a:r>
              <a:rPr lang="fr-FR" sz="2400" dirty="0"/>
              <a:t>@ : axel@graphikchannel.com</a:t>
            </a:r>
          </a:p>
          <a:p>
            <a:endParaRPr lang="fr-FR" sz="2400" dirty="0"/>
          </a:p>
          <a:p>
            <a:endParaRPr lang="fr-FR" sz="2400" dirty="0"/>
          </a:p>
          <a:p>
            <a:endParaRPr lang="fr-FR" sz="2400" dirty="0"/>
          </a:p>
          <a:p>
            <a:r>
              <a:rPr lang="fr-FR" sz="2800" b="1" dirty="0"/>
              <a:t>Etudiants </a:t>
            </a:r>
            <a:r>
              <a:rPr lang="fr-FR" sz="2800" dirty="0"/>
              <a:t>:   </a:t>
            </a:r>
          </a:p>
        </p:txBody>
      </p:sp>
    </p:spTree>
    <p:extLst>
      <p:ext uri="{BB962C8B-B14F-4D97-AF65-F5344CB8AC3E}">
        <p14:creationId xmlns:p14="http://schemas.microsoft.com/office/powerpoint/2010/main" val="3547789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689" y="675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La déclaration d’une variable</a:t>
            </a:r>
          </a:p>
        </p:txBody>
      </p:sp>
      <p:pic>
        <p:nvPicPr>
          <p:cNvPr id="2" name="Image 1">
            <a:extLst>
              <a:ext uri="{FF2B5EF4-FFF2-40B4-BE49-F238E27FC236}">
                <a16:creationId xmlns:a16="http://schemas.microsoft.com/office/drawing/2014/main" id="{60218E7B-833F-4338-8C37-CF897A74BEEA}"/>
              </a:ext>
            </a:extLst>
          </p:cNvPr>
          <p:cNvPicPr>
            <a:picLocks noChangeAspect="1"/>
          </p:cNvPicPr>
          <p:nvPr/>
        </p:nvPicPr>
        <p:blipFill>
          <a:blip r:embed="rId2"/>
          <a:stretch>
            <a:fillRect/>
          </a:stretch>
        </p:blipFill>
        <p:spPr>
          <a:xfrm>
            <a:off x="8997374" y="230832"/>
            <a:ext cx="2857721" cy="1900478"/>
          </a:xfrm>
          <a:prstGeom prst="rect">
            <a:avLst/>
          </a:prstGeom>
        </p:spPr>
      </p:pic>
      <p:sp>
        <p:nvSpPr>
          <p:cNvPr id="3" name="ZoneTexte 2">
            <a:extLst>
              <a:ext uri="{FF2B5EF4-FFF2-40B4-BE49-F238E27FC236}">
                <a16:creationId xmlns:a16="http://schemas.microsoft.com/office/drawing/2014/main" id="{8D385316-A049-41B3-8BC2-3340D2201641}"/>
              </a:ext>
            </a:extLst>
          </p:cNvPr>
          <p:cNvSpPr txBox="1"/>
          <p:nvPr/>
        </p:nvSpPr>
        <p:spPr>
          <a:xfrm>
            <a:off x="2118732" y="758283"/>
            <a:ext cx="9701561" cy="5416868"/>
          </a:xfrm>
          <a:prstGeom prst="rect">
            <a:avLst/>
          </a:prstGeom>
          <a:noFill/>
        </p:spPr>
        <p:txBody>
          <a:bodyPr wrap="square" rtlCol="0">
            <a:spAutoFit/>
          </a:bodyPr>
          <a:lstStyle/>
          <a:p>
            <a:pPr marL="285750" indent="-285750">
              <a:buFont typeface="Arial" panose="020B0604020202020204" pitchFamily="34" charset="0"/>
              <a:buChar char="•"/>
            </a:pPr>
            <a:r>
              <a:rPr lang="fr-FR" dirty="0"/>
              <a:t>Une variable est un mot faisant référence à un lieu de stockage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Elles servent à stocker des données : </a:t>
            </a:r>
          </a:p>
          <a:p>
            <a:endParaRPr lang="fr-FR" dirty="0"/>
          </a:p>
          <a:p>
            <a:pPr marL="742950" lvl="1" indent="-285750">
              <a:buFont typeface="Calibri" panose="020F0502020204030204" pitchFamily="34" charset="0"/>
              <a:buChar char="­"/>
            </a:pPr>
            <a:r>
              <a:rPr lang="fr-FR" dirty="0"/>
              <a:t>Des nombres : 0, 1, 2, 314 …</a:t>
            </a:r>
          </a:p>
          <a:p>
            <a:pPr marL="742950" lvl="1" indent="-285750">
              <a:buFont typeface="Calibri" panose="020F0502020204030204" pitchFamily="34" charset="0"/>
              <a:buChar char="­"/>
            </a:pPr>
            <a:r>
              <a:rPr lang="fr-FR" dirty="0"/>
              <a:t>Des caractères : a, b, c, toto </a:t>
            </a:r>
          </a:p>
          <a:p>
            <a:pPr marL="742950" lvl="1" indent="-285750">
              <a:buFont typeface="Calibri" panose="020F0502020204030204" pitchFamily="34" charset="0"/>
              <a:buChar char="­"/>
            </a:pPr>
            <a:r>
              <a:rPr lang="fr-FR" dirty="0"/>
              <a:t>Des booléens : vrai / faux</a:t>
            </a:r>
          </a:p>
          <a:p>
            <a:pPr lvl="1"/>
            <a:endParaRPr lang="fr-FR" dirty="0"/>
          </a:p>
          <a:p>
            <a:pPr marL="742950" lvl="1" indent="-285750">
              <a:buFont typeface="Calibri" panose="020F0502020204030204" pitchFamily="34" charset="0"/>
              <a:buChar char="­"/>
            </a:pPr>
            <a:r>
              <a:rPr lang="fr-FR" dirty="0"/>
              <a:t>Des tableaux</a:t>
            </a:r>
          </a:p>
          <a:p>
            <a:pPr marL="742950" lvl="1" indent="-285750">
              <a:buFont typeface="Calibri" panose="020F0502020204030204" pitchFamily="34" charset="0"/>
              <a:buChar char="­"/>
            </a:pPr>
            <a:r>
              <a:rPr lang="fr-FR" dirty="0"/>
              <a:t>Des objets</a:t>
            </a:r>
          </a:p>
          <a:p>
            <a:pPr lvl="1"/>
            <a:endParaRPr lang="fr-FR" dirty="0"/>
          </a:p>
          <a:p>
            <a:pPr marL="742950" lvl="1" indent="-285750">
              <a:buFont typeface="Calibri" panose="020F0502020204030204" pitchFamily="34" charset="0"/>
              <a:buChar char="­"/>
            </a:pPr>
            <a:r>
              <a:rPr lang="fr-FR" dirty="0"/>
              <a:t>Des fonctions </a:t>
            </a:r>
          </a:p>
          <a:p>
            <a:pPr marL="742950" lvl="1" indent="-285750">
              <a:buFont typeface="Calibri" panose="020F0502020204030204" pitchFamily="34" charset="0"/>
              <a:buChar char="­"/>
            </a:pPr>
            <a:endParaRPr lang="fr-FR" dirty="0"/>
          </a:p>
          <a:p>
            <a:pPr marL="285750" lvl="1" indent="-285750">
              <a:buFont typeface="Arial" panose="020B0604020202020204" pitchFamily="34" charset="0"/>
              <a:buChar char="•"/>
            </a:pPr>
            <a:r>
              <a:rPr lang="fr-FR" dirty="0"/>
              <a:t>Pour créer une variable, </a:t>
            </a:r>
            <a:r>
              <a:rPr lang="fr-FR" dirty="0" err="1"/>
              <a:t>ie</a:t>
            </a:r>
            <a:r>
              <a:rPr lang="fr-FR" dirty="0"/>
              <a:t> un espace de stockage dans la mémoire de l’ordinateur, il faut d’abord créer cet espace : </a:t>
            </a:r>
          </a:p>
          <a:p>
            <a:pPr marL="0" lvl="1"/>
            <a:r>
              <a:rPr lang="fr-FR" dirty="0"/>
              <a:t>	</a:t>
            </a:r>
            <a:br>
              <a:rPr lang="fr-FR" dirty="0"/>
            </a:br>
            <a:r>
              <a:rPr lang="fr-FR" dirty="0"/>
              <a:t>	On appel cette étape </a:t>
            </a:r>
            <a:r>
              <a:rPr lang="fr-FR" sz="2000" i="1" dirty="0"/>
              <a:t>« La déclaration »</a:t>
            </a:r>
          </a:p>
          <a:p>
            <a:pPr marL="0" lvl="1"/>
            <a:endParaRPr lang="fr-FR" sz="2000" i="1" dirty="0"/>
          </a:p>
          <a:p>
            <a:pPr marL="342900" lvl="1" indent="-342900">
              <a:buFont typeface="Arial" panose="020B0604020202020204" pitchFamily="34" charset="0"/>
              <a:buChar char="•"/>
            </a:pPr>
            <a:r>
              <a:rPr lang="fr-FR" dirty="0"/>
              <a:t>En javascript, on utilise un mot clé « var » pour indiquer que nous réalisons une déclaration</a:t>
            </a:r>
          </a:p>
        </p:txBody>
      </p:sp>
      <p:sp>
        <p:nvSpPr>
          <p:cNvPr id="8" name="ZoneTexte 7">
            <a:extLst>
              <a:ext uri="{FF2B5EF4-FFF2-40B4-BE49-F238E27FC236}">
                <a16:creationId xmlns:a16="http://schemas.microsoft.com/office/drawing/2014/main" id="{82A55310-151A-4C42-9588-B7AF63599034}"/>
              </a:ext>
            </a:extLst>
          </p:cNvPr>
          <p:cNvSpPr txBox="1"/>
          <p:nvPr/>
        </p:nvSpPr>
        <p:spPr>
          <a:xfrm>
            <a:off x="6482262" y="2552792"/>
            <a:ext cx="5023099" cy="1477328"/>
          </a:xfrm>
          <a:prstGeom prst="rect">
            <a:avLst/>
          </a:prstGeom>
          <a:noFill/>
        </p:spPr>
        <p:txBody>
          <a:bodyPr wrap="square" rtlCol="0">
            <a:spAutoFit/>
          </a:bodyPr>
          <a:lstStyle/>
          <a:p>
            <a:pPr marL="742950" lvl="1" indent="-285750">
              <a:buFont typeface="Arial" panose="020B0604020202020204" pitchFamily="34" charset="0"/>
              <a:buChar char="•"/>
            </a:pPr>
            <a:r>
              <a:rPr lang="fr-FR" dirty="0"/>
              <a:t>Le nom de ma variable peut être presque n’importe quoi : toto, tata, </a:t>
            </a:r>
            <a:r>
              <a:rPr lang="fr-FR" dirty="0" err="1"/>
              <a:t>maPremièreVariable</a:t>
            </a:r>
            <a:r>
              <a:rPr lang="fr-FR" dirty="0"/>
              <a:t> …</a:t>
            </a:r>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endParaRPr lang="fr-FR" dirty="0"/>
          </a:p>
        </p:txBody>
      </p:sp>
      <p:pic>
        <p:nvPicPr>
          <p:cNvPr id="9" name="Image 8">
            <a:extLst>
              <a:ext uri="{FF2B5EF4-FFF2-40B4-BE49-F238E27FC236}">
                <a16:creationId xmlns:a16="http://schemas.microsoft.com/office/drawing/2014/main" id="{4A60E32D-4C0F-4BB9-92C1-FBB94D1FFB94}"/>
              </a:ext>
            </a:extLst>
          </p:cNvPr>
          <p:cNvPicPr>
            <a:picLocks noChangeAspect="1"/>
          </p:cNvPicPr>
          <p:nvPr/>
        </p:nvPicPr>
        <p:blipFill>
          <a:blip r:embed="rId3"/>
          <a:stretch>
            <a:fillRect/>
          </a:stretch>
        </p:blipFill>
        <p:spPr>
          <a:xfrm>
            <a:off x="2572795" y="6191878"/>
            <a:ext cx="2162175" cy="428625"/>
          </a:xfrm>
          <a:prstGeom prst="rect">
            <a:avLst/>
          </a:prstGeom>
        </p:spPr>
      </p:pic>
    </p:spTree>
    <p:extLst>
      <p:ext uri="{BB962C8B-B14F-4D97-AF65-F5344CB8AC3E}">
        <p14:creationId xmlns:p14="http://schemas.microsoft.com/office/powerpoint/2010/main" val="2550062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689" y="675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L’affectation d’une variable</a:t>
            </a:r>
          </a:p>
        </p:txBody>
      </p:sp>
      <p:sp>
        <p:nvSpPr>
          <p:cNvPr id="3" name="ZoneTexte 2">
            <a:extLst>
              <a:ext uri="{FF2B5EF4-FFF2-40B4-BE49-F238E27FC236}">
                <a16:creationId xmlns:a16="http://schemas.microsoft.com/office/drawing/2014/main" id="{8D385316-A049-41B3-8BC2-3340D2201641}"/>
              </a:ext>
            </a:extLst>
          </p:cNvPr>
          <p:cNvSpPr txBox="1"/>
          <p:nvPr/>
        </p:nvSpPr>
        <p:spPr>
          <a:xfrm>
            <a:off x="2118732" y="758283"/>
            <a:ext cx="9701561" cy="6001643"/>
          </a:xfrm>
          <a:prstGeom prst="rect">
            <a:avLst/>
          </a:prstGeom>
          <a:noFill/>
        </p:spPr>
        <p:txBody>
          <a:bodyPr wrap="square" rtlCol="0">
            <a:spAutoFit/>
          </a:bodyPr>
          <a:lstStyle/>
          <a:p>
            <a:pPr marL="285750" indent="-285750">
              <a:buFont typeface="Arial" panose="020B0604020202020204" pitchFamily="34" charset="0"/>
              <a:buChar char="•"/>
            </a:pPr>
            <a:r>
              <a:rPr lang="fr-FR" dirty="0"/>
              <a:t>Nous venons de créer un espace de stockage, pour y accéder il suffit d’utiliser le mot toto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Si j’appel une autre variable que je n’ai pas déclaré, j’ai une erreur qui bloque l’exécution de me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La deuxième étape, une fois que l’espace de stockage existe, est de remplir cette espace : </a:t>
            </a:r>
          </a:p>
          <a:p>
            <a:pPr marL="285750" indent="-285750">
              <a:buFont typeface="Arial" panose="020B0604020202020204" pitchFamily="34" charset="0"/>
              <a:buChar char="•"/>
            </a:pPr>
            <a:endParaRPr lang="fr-FR" dirty="0"/>
          </a:p>
          <a:p>
            <a:pPr lvl="1"/>
            <a:r>
              <a:rPr lang="fr-FR" dirty="0"/>
              <a:t>	On appel cette étape </a:t>
            </a:r>
            <a:r>
              <a:rPr lang="fr-FR" sz="2000" i="1" dirty="0"/>
              <a:t>« L’affectation »   </a:t>
            </a:r>
          </a:p>
          <a:p>
            <a:pPr lvl="1"/>
            <a:r>
              <a:rPr lang="fr-FR" sz="2000" i="1" dirty="0"/>
              <a:t>					</a:t>
            </a:r>
          </a:p>
          <a:p>
            <a:pPr marL="342900" lvl="1" indent="-342900">
              <a:buFont typeface="Arial" panose="020B0604020202020204" pitchFamily="34" charset="0"/>
              <a:buChar char="•"/>
            </a:pPr>
            <a:r>
              <a:rPr lang="fr-FR" dirty="0"/>
              <a:t>On peut réaliser déclaration + affectation d’un coup</a:t>
            </a:r>
          </a:p>
          <a:p>
            <a:pPr marL="742950" lvl="1" indent="-285750">
              <a:buFont typeface="Arial" panose="020B0604020202020204" pitchFamily="34" charset="0"/>
              <a:buChar char="•"/>
            </a:pPr>
            <a:endParaRPr lang="fr-FR" dirty="0"/>
          </a:p>
        </p:txBody>
      </p:sp>
      <p:pic>
        <p:nvPicPr>
          <p:cNvPr id="9" name="Image 8">
            <a:extLst>
              <a:ext uri="{FF2B5EF4-FFF2-40B4-BE49-F238E27FC236}">
                <a16:creationId xmlns:a16="http://schemas.microsoft.com/office/drawing/2014/main" id="{4A60E32D-4C0F-4BB9-92C1-FBB94D1FFB94}"/>
              </a:ext>
            </a:extLst>
          </p:cNvPr>
          <p:cNvPicPr>
            <a:picLocks noChangeAspect="1"/>
          </p:cNvPicPr>
          <p:nvPr/>
        </p:nvPicPr>
        <p:blipFill>
          <a:blip r:embed="rId2"/>
          <a:stretch>
            <a:fillRect/>
          </a:stretch>
        </p:blipFill>
        <p:spPr>
          <a:xfrm>
            <a:off x="2528190" y="1209920"/>
            <a:ext cx="2162175" cy="428625"/>
          </a:xfrm>
          <a:prstGeom prst="rect">
            <a:avLst/>
          </a:prstGeom>
        </p:spPr>
      </p:pic>
      <p:pic>
        <p:nvPicPr>
          <p:cNvPr id="6" name="Image 5">
            <a:extLst>
              <a:ext uri="{FF2B5EF4-FFF2-40B4-BE49-F238E27FC236}">
                <a16:creationId xmlns:a16="http://schemas.microsoft.com/office/drawing/2014/main" id="{659A1D8D-35B8-4711-A89E-07DC6F3E132A}"/>
              </a:ext>
            </a:extLst>
          </p:cNvPr>
          <p:cNvPicPr>
            <a:picLocks noChangeAspect="1"/>
          </p:cNvPicPr>
          <p:nvPr/>
        </p:nvPicPr>
        <p:blipFill>
          <a:blip r:embed="rId3"/>
          <a:stretch>
            <a:fillRect/>
          </a:stretch>
        </p:blipFill>
        <p:spPr>
          <a:xfrm>
            <a:off x="2528190" y="1872476"/>
            <a:ext cx="2019300" cy="838200"/>
          </a:xfrm>
          <a:prstGeom prst="rect">
            <a:avLst/>
          </a:prstGeom>
        </p:spPr>
      </p:pic>
      <p:sp>
        <p:nvSpPr>
          <p:cNvPr id="10" name="ZoneTexte 9">
            <a:extLst>
              <a:ext uri="{FF2B5EF4-FFF2-40B4-BE49-F238E27FC236}">
                <a16:creationId xmlns:a16="http://schemas.microsoft.com/office/drawing/2014/main" id="{9E5EC357-3454-482A-9F16-B308010DFE0D}"/>
              </a:ext>
            </a:extLst>
          </p:cNvPr>
          <p:cNvSpPr txBox="1"/>
          <p:nvPr/>
        </p:nvSpPr>
        <p:spPr>
          <a:xfrm>
            <a:off x="4788001" y="1872476"/>
            <a:ext cx="6630848" cy="646331"/>
          </a:xfrm>
          <a:prstGeom prst="rect">
            <a:avLst/>
          </a:prstGeom>
          <a:noFill/>
        </p:spPr>
        <p:txBody>
          <a:bodyPr wrap="square" rtlCol="0">
            <a:spAutoFit/>
          </a:bodyPr>
          <a:lstStyle/>
          <a:p>
            <a:pPr marL="285750" indent="-285750">
              <a:buFont typeface="Arial" panose="020B0604020202020204" pitchFamily="34" charset="0"/>
              <a:buChar char="•"/>
            </a:pPr>
            <a:r>
              <a:rPr lang="fr-FR" dirty="0"/>
              <a:t>Pour l’instant, toto ne stock rien. Par défaut, quand on appellera toto, le programme nous retourne « </a:t>
            </a:r>
            <a:r>
              <a:rPr lang="fr-FR" dirty="0" err="1"/>
              <a:t>undefined</a:t>
            </a:r>
            <a:r>
              <a:rPr lang="fr-FR" dirty="0"/>
              <a:t> »</a:t>
            </a:r>
          </a:p>
        </p:txBody>
      </p:sp>
      <p:pic>
        <p:nvPicPr>
          <p:cNvPr id="7" name="Image 6">
            <a:extLst>
              <a:ext uri="{FF2B5EF4-FFF2-40B4-BE49-F238E27FC236}">
                <a16:creationId xmlns:a16="http://schemas.microsoft.com/office/drawing/2014/main" id="{EAEF3CF5-123C-44B9-A464-7F7C10949645}"/>
              </a:ext>
            </a:extLst>
          </p:cNvPr>
          <p:cNvPicPr>
            <a:picLocks noChangeAspect="1"/>
          </p:cNvPicPr>
          <p:nvPr/>
        </p:nvPicPr>
        <p:blipFill>
          <a:blip r:embed="rId4"/>
          <a:stretch>
            <a:fillRect/>
          </a:stretch>
        </p:blipFill>
        <p:spPr>
          <a:xfrm>
            <a:off x="3083312" y="3633000"/>
            <a:ext cx="6016083" cy="980563"/>
          </a:xfrm>
          <a:prstGeom prst="rect">
            <a:avLst/>
          </a:prstGeom>
        </p:spPr>
      </p:pic>
      <p:pic>
        <p:nvPicPr>
          <p:cNvPr id="11" name="Image 10">
            <a:extLst>
              <a:ext uri="{FF2B5EF4-FFF2-40B4-BE49-F238E27FC236}">
                <a16:creationId xmlns:a16="http://schemas.microsoft.com/office/drawing/2014/main" id="{8F75AFC5-8F36-499B-AA75-F6AC158E6C95}"/>
              </a:ext>
            </a:extLst>
          </p:cNvPr>
          <p:cNvPicPr>
            <a:picLocks noChangeAspect="1"/>
          </p:cNvPicPr>
          <p:nvPr/>
        </p:nvPicPr>
        <p:blipFill>
          <a:blip r:embed="rId5"/>
          <a:stretch>
            <a:fillRect/>
          </a:stretch>
        </p:blipFill>
        <p:spPr>
          <a:xfrm>
            <a:off x="7050912" y="5393524"/>
            <a:ext cx="2105025" cy="419100"/>
          </a:xfrm>
          <a:prstGeom prst="rect">
            <a:avLst/>
          </a:prstGeom>
        </p:spPr>
      </p:pic>
      <p:pic>
        <p:nvPicPr>
          <p:cNvPr id="12" name="Image 11">
            <a:extLst>
              <a:ext uri="{FF2B5EF4-FFF2-40B4-BE49-F238E27FC236}">
                <a16:creationId xmlns:a16="http://schemas.microsoft.com/office/drawing/2014/main" id="{D546D6CD-52CC-4ED5-88D4-D9D8B570E46B}"/>
              </a:ext>
            </a:extLst>
          </p:cNvPr>
          <p:cNvPicPr>
            <a:picLocks noChangeAspect="1"/>
          </p:cNvPicPr>
          <p:nvPr/>
        </p:nvPicPr>
        <p:blipFill>
          <a:blip r:embed="rId6"/>
          <a:stretch>
            <a:fillRect/>
          </a:stretch>
        </p:blipFill>
        <p:spPr>
          <a:xfrm>
            <a:off x="7644881" y="6038625"/>
            <a:ext cx="2743200" cy="495300"/>
          </a:xfrm>
          <a:prstGeom prst="rect">
            <a:avLst/>
          </a:prstGeom>
        </p:spPr>
      </p:pic>
    </p:spTree>
    <p:extLst>
      <p:ext uri="{BB962C8B-B14F-4D97-AF65-F5344CB8AC3E}">
        <p14:creationId xmlns:p14="http://schemas.microsoft.com/office/powerpoint/2010/main" val="383766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L’utilisation d’une variable</a:t>
            </a:r>
          </a:p>
        </p:txBody>
      </p:sp>
      <p:pic>
        <p:nvPicPr>
          <p:cNvPr id="12" name="Image 11">
            <a:extLst>
              <a:ext uri="{FF2B5EF4-FFF2-40B4-BE49-F238E27FC236}">
                <a16:creationId xmlns:a16="http://schemas.microsoft.com/office/drawing/2014/main" id="{D546D6CD-52CC-4ED5-88D4-D9D8B570E46B}"/>
              </a:ext>
            </a:extLst>
          </p:cNvPr>
          <p:cNvPicPr>
            <a:picLocks noChangeAspect="1"/>
          </p:cNvPicPr>
          <p:nvPr/>
        </p:nvPicPr>
        <p:blipFill>
          <a:blip r:embed="rId2"/>
          <a:stretch>
            <a:fillRect/>
          </a:stretch>
        </p:blipFill>
        <p:spPr>
          <a:xfrm>
            <a:off x="2625012" y="701515"/>
            <a:ext cx="2743200" cy="495300"/>
          </a:xfrm>
          <a:prstGeom prst="rect">
            <a:avLst/>
          </a:prstGeom>
        </p:spPr>
      </p:pic>
      <p:cxnSp>
        <p:nvCxnSpPr>
          <p:cNvPr id="8" name="Connecteur droit avec flèche 7">
            <a:extLst>
              <a:ext uri="{FF2B5EF4-FFF2-40B4-BE49-F238E27FC236}">
                <a16:creationId xmlns:a16="http://schemas.microsoft.com/office/drawing/2014/main" id="{249037DC-3647-44D2-9C3D-018DA82B15C1}"/>
              </a:ext>
            </a:extLst>
          </p:cNvPr>
          <p:cNvCxnSpPr/>
          <p:nvPr/>
        </p:nvCxnSpPr>
        <p:spPr>
          <a:xfrm flipV="1">
            <a:off x="3216785" y="1196815"/>
            <a:ext cx="0" cy="96105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454130B1-62ED-4EF9-8440-5F07247439ED}"/>
              </a:ext>
            </a:extLst>
          </p:cNvPr>
          <p:cNvCxnSpPr/>
          <p:nvPr/>
        </p:nvCxnSpPr>
        <p:spPr>
          <a:xfrm flipV="1">
            <a:off x="4540063" y="1196814"/>
            <a:ext cx="0" cy="96105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0878B3DC-D99D-447E-8503-602A44C559D2}"/>
              </a:ext>
            </a:extLst>
          </p:cNvPr>
          <p:cNvSpPr txBox="1"/>
          <p:nvPr/>
        </p:nvSpPr>
        <p:spPr>
          <a:xfrm>
            <a:off x="2170272" y="2157867"/>
            <a:ext cx="2093026" cy="646331"/>
          </a:xfrm>
          <a:prstGeom prst="rect">
            <a:avLst/>
          </a:prstGeom>
          <a:noFill/>
        </p:spPr>
        <p:txBody>
          <a:bodyPr wrap="square" rtlCol="0">
            <a:spAutoFit/>
          </a:bodyPr>
          <a:lstStyle/>
          <a:p>
            <a:pPr marL="0" lvl="1" algn="ctr"/>
            <a:r>
              <a:rPr lang="fr-FR" b="1" dirty="0"/>
              <a:t>Déclaration</a:t>
            </a:r>
          </a:p>
          <a:p>
            <a:pPr marL="0" lvl="1" algn="ctr"/>
            <a:r>
              <a:rPr lang="fr-FR" i="1" dirty="0"/>
              <a:t>(création)</a:t>
            </a:r>
          </a:p>
        </p:txBody>
      </p:sp>
      <p:sp>
        <p:nvSpPr>
          <p:cNvPr id="15" name="ZoneTexte 14">
            <a:extLst>
              <a:ext uri="{FF2B5EF4-FFF2-40B4-BE49-F238E27FC236}">
                <a16:creationId xmlns:a16="http://schemas.microsoft.com/office/drawing/2014/main" id="{22FFDED9-65B2-4910-899A-32B49D753FCE}"/>
              </a:ext>
            </a:extLst>
          </p:cNvPr>
          <p:cNvSpPr txBox="1"/>
          <p:nvPr/>
        </p:nvSpPr>
        <p:spPr>
          <a:xfrm>
            <a:off x="3493550" y="2157866"/>
            <a:ext cx="2093026" cy="1200329"/>
          </a:xfrm>
          <a:prstGeom prst="rect">
            <a:avLst/>
          </a:prstGeom>
          <a:noFill/>
        </p:spPr>
        <p:txBody>
          <a:bodyPr wrap="square" rtlCol="0">
            <a:spAutoFit/>
          </a:bodyPr>
          <a:lstStyle/>
          <a:p>
            <a:pPr marL="0" lvl="1" algn="ctr"/>
            <a:r>
              <a:rPr lang="fr-FR" b="1" dirty="0"/>
              <a:t>Affectation</a:t>
            </a:r>
          </a:p>
          <a:p>
            <a:pPr marL="0" lvl="1" algn="ctr"/>
            <a:r>
              <a:rPr lang="fr-FR" i="1" dirty="0"/>
              <a:t>(remplissage)</a:t>
            </a:r>
          </a:p>
          <a:p>
            <a:pPr marL="0" lvl="1" algn="ctr"/>
            <a:endParaRPr lang="fr-FR" b="1" dirty="0"/>
          </a:p>
          <a:p>
            <a:pPr marL="742950" lvl="1" indent="-285750" algn="ctr">
              <a:buFont typeface="Arial" panose="020B0604020202020204" pitchFamily="34" charset="0"/>
              <a:buChar char="•"/>
            </a:pPr>
            <a:endParaRPr lang="fr-FR" b="1" dirty="0"/>
          </a:p>
        </p:txBody>
      </p:sp>
      <p:sp>
        <p:nvSpPr>
          <p:cNvPr id="16" name="ZoneTexte 15">
            <a:extLst>
              <a:ext uri="{FF2B5EF4-FFF2-40B4-BE49-F238E27FC236}">
                <a16:creationId xmlns:a16="http://schemas.microsoft.com/office/drawing/2014/main" id="{C7402DDD-4E37-4444-9B75-265E856B9A5D}"/>
              </a:ext>
            </a:extLst>
          </p:cNvPr>
          <p:cNvSpPr txBox="1"/>
          <p:nvPr/>
        </p:nvSpPr>
        <p:spPr>
          <a:xfrm>
            <a:off x="5590738" y="596649"/>
            <a:ext cx="5728081" cy="2031325"/>
          </a:xfrm>
          <a:prstGeom prst="rect">
            <a:avLst/>
          </a:prstGeom>
          <a:noFill/>
        </p:spPr>
        <p:txBody>
          <a:bodyPr wrap="square" rtlCol="0">
            <a:spAutoFit/>
          </a:bodyPr>
          <a:lstStyle/>
          <a:p>
            <a:pPr marL="285750" lvl="1" indent="-285750">
              <a:buFont typeface="Arial" panose="020B0604020202020204" pitchFamily="34" charset="0"/>
              <a:buChar char="•"/>
            </a:pPr>
            <a:r>
              <a:rPr lang="fr-FR" dirty="0"/>
              <a:t>Une fois que notre variable toto est déclarer et qu’on lui a affecté une valeur :</a:t>
            </a:r>
          </a:p>
          <a:p>
            <a:pPr marL="0" lvl="1"/>
            <a:endParaRPr lang="fr-FR" i="1" dirty="0"/>
          </a:p>
          <a:p>
            <a:pPr marL="1828800" lvl="5"/>
            <a:r>
              <a:rPr lang="fr-FR" dirty="0"/>
              <a:t>Elle retourne bien la valeur qu’on a stocké lorsqu’on l’appel </a:t>
            </a:r>
          </a:p>
          <a:p>
            <a:pPr marL="285750" lvl="1" indent="-285750">
              <a:buFont typeface="Arial" panose="020B0604020202020204" pitchFamily="34" charset="0"/>
              <a:buChar char="•"/>
            </a:pPr>
            <a:endParaRPr lang="fr-FR" dirty="0"/>
          </a:p>
          <a:p>
            <a:pPr marL="742950" lvl="1" indent="-285750">
              <a:buFont typeface="Arial" panose="020B0604020202020204" pitchFamily="34" charset="0"/>
              <a:buChar char="•"/>
            </a:pPr>
            <a:endParaRPr lang="fr-FR" dirty="0"/>
          </a:p>
        </p:txBody>
      </p:sp>
      <p:pic>
        <p:nvPicPr>
          <p:cNvPr id="17" name="Image 16">
            <a:extLst>
              <a:ext uri="{FF2B5EF4-FFF2-40B4-BE49-F238E27FC236}">
                <a16:creationId xmlns:a16="http://schemas.microsoft.com/office/drawing/2014/main" id="{2E644C77-514C-46F1-9E7B-68AF71E310CA}"/>
              </a:ext>
            </a:extLst>
          </p:cNvPr>
          <p:cNvPicPr>
            <a:picLocks noChangeAspect="1"/>
          </p:cNvPicPr>
          <p:nvPr/>
        </p:nvPicPr>
        <p:blipFill>
          <a:blip r:embed="rId3"/>
          <a:stretch>
            <a:fillRect/>
          </a:stretch>
        </p:blipFill>
        <p:spPr>
          <a:xfrm>
            <a:off x="5899664" y="1377878"/>
            <a:ext cx="1466850" cy="838200"/>
          </a:xfrm>
          <a:prstGeom prst="rect">
            <a:avLst/>
          </a:prstGeom>
        </p:spPr>
      </p:pic>
      <p:pic>
        <p:nvPicPr>
          <p:cNvPr id="18" name="Image 17">
            <a:extLst>
              <a:ext uri="{FF2B5EF4-FFF2-40B4-BE49-F238E27FC236}">
                <a16:creationId xmlns:a16="http://schemas.microsoft.com/office/drawing/2014/main" id="{56B1A2DE-9F9D-4F8E-B1D8-96345A09AEC5}"/>
              </a:ext>
            </a:extLst>
          </p:cNvPr>
          <p:cNvPicPr>
            <a:picLocks noChangeAspect="1"/>
          </p:cNvPicPr>
          <p:nvPr/>
        </p:nvPicPr>
        <p:blipFill>
          <a:blip r:embed="rId4"/>
          <a:stretch>
            <a:fillRect/>
          </a:stretch>
        </p:blipFill>
        <p:spPr>
          <a:xfrm>
            <a:off x="2170272" y="3673954"/>
            <a:ext cx="2903533" cy="826446"/>
          </a:xfrm>
          <a:prstGeom prst="rect">
            <a:avLst/>
          </a:prstGeom>
        </p:spPr>
      </p:pic>
      <p:sp>
        <p:nvSpPr>
          <p:cNvPr id="19" name="ZoneTexte 18">
            <a:extLst>
              <a:ext uri="{FF2B5EF4-FFF2-40B4-BE49-F238E27FC236}">
                <a16:creationId xmlns:a16="http://schemas.microsoft.com/office/drawing/2014/main" id="{57EF30A4-BBCE-4698-8572-4D7871A0DB3D}"/>
              </a:ext>
            </a:extLst>
          </p:cNvPr>
          <p:cNvSpPr txBox="1"/>
          <p:nvPr/>
        </p:nvSpPr>
        <p:spPr>
          <a:xfrm>
            <a:off x="1918269" y="2897969"/>
            <a:ext cx="9950870" cy="923330"/>
          </a:xfrm>
          <a:prstGeom prst="rect">
            <a:avLst/>
          </a:prstGeom>
          <a:noFill/>
        </p:spPr>
        <p:txBody>
          <a:bodyPr wrap="square" rtlCol="0">
            <a:spAutoFit/>
          </a:bodyPr>
          <a:lstStyle/>
          <a:p>
            <a:pPr marL="285750" lvl="1" indent="-285750">
              <a:buFont typeface="Arial" panose="020B0604020202020204" pitchFamily="34" charset="0"/>
              <a:buChar char="•"/>
            </a:pPr>
            <a:r>
              <a:rPr lang="fr-FR" dirty="0"/>
              <a:t>Pour appeler ma variable, il suffit de l’écrire. L’ordinateur remplace ma variable par sa valeur, puis exécute le code :</a:t>
            </a:r>
          </a:p>
          <a:p>
            <a:pPr marL="742950" lvl="1" indent="-285750">
              <a:buFont typeface="Arial" panose="020B0604020202020204" pitchFamily="34" charset="0"/>
              <a:buChar char="•"/>
            </a:pPr>
            <a:endParaRPr lang="fr-FR" dirty="0"/>
          </a:p>
        </p:txBody>
      </p:sp>
      <p:pic>
        <p:nvPicPr>
          <p:cNvPr id="21" name="Image 20">
            <a:extLst>
              <a:ext uri="{FF2B5EF4-FFF2-40B4-BE49-F238E27FC236}">
                <a16:creationId xmlns:a16="http://schemas.microsoft.com/office/drawing/2014/main" id="{25C3056F-6DE0-4D1E-A012-1A102A9561F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571" b="77500" l="13462" r="87308">
                        <a14:foregroundMark x1="13846" y1="36429" x2="19231" y2="48571"/>
                        <a14:foregroundMark x1="31538" y1="72857" x2="51538" y2="75357"/>
                        <a14:foregroundMark x1="51538" y1="75357" x2="56538" y2="73929"/>
                        <a14:foregroundMark x1="43077" y1="77857" x2="43077" y2="77857"/>
                        <a14:foregroundMark x1="68846" y1="28571" x2="68846" y2="28571"/>
                        <a14:foregroundMark x1="79615" y1="26071" x2="79615" y2="26071"/>
                        <a14:foregroundMark x1="82308" y1="20000" x2="82308" y2="20000"/>
                        <a14:foregroundMark x1="83462" y1="17143" x2="83462" y2="17143"/>
                        <a14:foregroundMark x1="87692" y1="14286" x2="87692" y2="14286"/>
                        <a14:foregroundMark x1="53077" y1="13571" x2="53077" y2="13571"/>
                      </a14:backgroundRemoval>
                    </a14:imgEffect>
                  </a14:imgLayer>
                </a14:imgProps>
              </a:ext>
            </a:extLst>
          </a:blip>
          <a:srcRect l="9625" t="11742" r="10225" b="19965"/>
          <a:stretch/>
        </p:blipFill>
        <p:spPr>
          <a:xfrm>
            <a:off x="6464138" y="3490073"/>
            <a:ext cx="1308117" cy="1200330"/>
          </a:xfrm>
          <a:prstGeom prst="rect">
            <a:avLst/>
          </a:prstGeom>
        </p:spPr>
      </p:pic>
      <p:pic>
        <p:nvPicPr>
          <p:cNvPr id="22" name="Image 21">
            <a:extLst>
              <a:ext uri="{FF2B5EF4-FFF2-40B4-BE49-F238E27FC236}">
                <a16:creationId xmlns:a16="http://schemas.microsoft.com/office/drawing/2014/main" id="{AE78571B-13FC-4A34-826F-49FE9133355F}"/>
              </a:ext>
            </a:extLst>
          </p:cNvPr>
          <p:cNvPicPr>
            <a:picLocks noChangeAspect="1"/>
          </p:cNvPicPr>
          <p:nvPr/>
        </p:nvPicPr>
        <p:blipFill>
          <a:blip r:embed="rId4"/>
          <a:stretch>
            <a:fillRect/>
          </a:stretch>
        </p:blipFill>
        <p:spPr>
          <a:xfrm>
            <a:off x="8965616" y="3673954"/>
            <a:ext cx="2903533" cy="826446"/>
          </a:xfrm>
          <a:prstGeom prst="rect">
            <a:avLst/>
          </a:prstGeom>
        </p:spPr>
      </p:pic>
      <p:sp>
        <p:nvSpPr>
          <p:cNvPr id="23" name="Rectangle : coins arrondis 22">
            <a:extLst>
              <a:ext uri="{FF2B5EF4-FFF2-40B4-BE49-F238E27FC236}">
                <a16:creationId xmlns:a16="http://schemas.microsoft.com/office/drawing/2014/main" id="{F7851116-B1CB-4B89-87DC-CCF10F04C7E0}"/>
              </a:ext>
            </a:extLst>
          </p:cNvPr>
          <p:cNvSpPr/>
          <p:nvPr/>
        </p:nvSpPr>
        <p:spPr>
          <a:xfrm>
            <a:off x="9478537" y="3662803"/>
            <a:ext cx="598948" cy="28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2</a:t>
            </a:r>
          </a:p>
        </p:txBody>
      </p:sp>
      <p:sp>
        <p:nvSpPr>
          <p:cNvPr id="24" name="Rectangle : coins arrondis 23">
            <a:extLst>
              <a:ext uri="{FF2B5EF4-FFF2-40B4-BE49-F238E27FC236}">
                <a16:creationId xmlns:a16="http://schemas.microsoft.com/office/drawing/2014/main" id="{C86B7A2C-028E-4897-AABC-C9F56DE55705}"/>
              </a:ext>
            </a:extLst>
          </p:cNvPr>
          <p:cNvSpPr/>
          <p:nvPr/>
        </p:nvSpPr>
        <p:spPr>
          <a:xfrm>
            <a:off x="10812966" y="3947112"/>
            <a:ext cx="598948" cy="28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2</a:t>
            </a:r>
          </a:p>
        </p:txBody>
      </p:sp>
      <p:cxnSp>
        <p:nvCxnSpPr>
          <p:cNvPr id="26" name="Connecteur droit avec flèche 25">
            <a:extLst>
              <a:ext uri="{FF2B5EF4-FFF2-40B4-BE49-F238E27FC236}">
                <a16:creationId xmlns:a16="http://schemas.microsoft.com/office/drawing/2014/main" id="{8AB4B86D-CCA5-478E-8C3F-55E9F7ECD3F2}"/>
              </a:ext>
            </a:extLst>
          </p:cNvPr>
          <p:cNvCxnSpPr>
            <a:cxnSpLocks/>
            <a:stCxn id="18" idx="3"/>
            <a:endCxn id="21" idx="1"/>
          </p:cNvCxnSpPr>
          <p:nvPr/>
        </p:nvCxnSpPr>
        <p:spPr>
          <a:xfrm>
            <a:off x="5073805" y="4087177"/>
            <a:ext cx="1390333" cy="306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F741CCAF-D017-40B1-81AF-CC9AC3A7F6EC}"/>
              </a:ext>
            </a:extLst>
          </p:cNvPr>
          <p:cNvCxnSpPr>
            <a:cxnSpLocks/>
            <a:stCxn id="21" idx="3"/>
            <a:endCxn id="22" idx="1"/>
          </p:cNvCxnSpPr>
          <p:nvPr/>
        </p:nvCxnSpPr>
        <p:spPr>
          <a:xfrm flipV="1">
            <a:off x="7772255" y="4087177"/>
            <a:ext cx="1193361" cy="306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50E877F-4FE2-4E2D-9BD5-02F58AFE10B0}"/>
              </a:ext>
            </a:extLst>
          </p:cNvPr>
          <p:cNvSpPr/>
          <p:nvPr/>
        </p:nvSpPr>
        <p:spPr>
          <a:xfrm>
            <a:off x="1918269" y="4915550"/>
            <a:ext cx="9177194" cy="369332"/>
          </a:xfrm>
          <a:prstGeom prst="rect">
            <a:avLst/>
          </a:prstGeom>
        </p:spPr>
        <p:txBody>
          <a:bodyPr wrap="square">
            <a:spAutoFit/>
          </a:bodyPr>
          <a:lstStyle/>
          <a:p>
            <a:pPr marL="285750" lvl="1" indent="-285750">
              <a:buFont typeface="Arial" panose="020B0604020202020204" pitchFamily="34" charset="0"/>
              <a:buChar char="•"/>
            </a:pPr>
            <a:r>
              <a:rPr lang="fr-FR" dirty="0"/>
              <a:t>On peut, et c’est tout l’intérêt, modifier la valeur déjà contenue dans une variable : </a:t>
            </a:r>
          </a:p>
        </p:txBody>
      </p:sp>
      <p:pic>
        <p:nvPicPr>
          <p:cNvPr id="33" name="Image 32">
            <a:extLst>
              <a:ext uri="{FF2B5EF4-FFF2-40B4-BE49-F238E27FC236}">
                <a16:creationId xmlns:a16="http://schemas.microsoft.com/office/drawing/2014/main" id="{86E5346D-D926-42BE-A312-3B63115700E9}"/>
              </a:ext>
            </a:extLst>
          </p:cNvPr>
          <p:cNvPicPr>
            <a:picLocks noChangeAspect="1"/>
          </p:cNvPicPr>
          <p:nvPr/>
        </p:nvPicPr>
        <p:blipFill rotWithShape="1">
          <a:blip r:embed="rId7"/>
          <a:srcRect t="26377" r="53659" b="51627"/>
          <a:stretch/>
        </p:blipFill>
        <p:spPr>
          <a:xfrm>
            <a:off x="1918269" y="5963601"/>
            <a:ext cx="1266825" cy="825450"/>
          </a:xfrm>
          <a:prstGeom prst="rect">
            <a:avLst/>
          </a:prstGeom>
        </p:spPr>
      </p:pic>
      <p:pic>
        <p:nvPicPr>
          <p:cNvPr id="34" name="Image 33">
            <a:extLst>
              <a:ext uri="{FF2B5EF4-FFF2-40B4-BE49-F238E27FC236}">
                <a16:creationId xmlns:a16="http://schemas.microsoft.com/office/drawing/2014/main" id="{74AC9874-73E5-43F2-B3A9-080BC8E9348D}"/>
              </a:ext>
            </a:extLst>
          </p:cNvPr>
          <p:cNvPicPr>
            <a:picLocks noChangeAspect="1"/>
          </p:cNvPicPr>
          <p:nvPr/>
        </p:nvPicPr>
        <p:blipFill rotWithShape="1">
          <a:blip r:embed="rId7"/>
          <a:srcRect b="88325"/>
          <a:stretch/>
        </p:blipFill>
        <p:spPr>
          <a:xfrm>
            <a:off x="1918269" y="5442114"/>
            <a:ext cx="2733675" cy="438141"/>
          </a:xfrm>
          <a:prstGeom prst="rect">
            <a:avLst/>
          </a:prstGeom>
        </p:spPr>
      </p:pic>
      <p:pic>
        <p:nvPicPr>
          <p:cNvPr id="35" name="Image 34">
            <a:extLst>
              <a:ext uri="{FF2B5EF4-FFF2-40B4-BE49-F238E27FC236}">
                <a16:creationId xmlns:a16="http://schemas.microsoft.com/office/drawing/2014/main" id="{D828D88E-22CF-4398-8E96-8F35DEBF4BBA}"/>
              </a:ext>
            </a:extLst>
          </p:cNvPr>
          <p:cNvPicPr>
            <a:picLocks noChangeAspect="1"/>
          </p:cNvPicPr>
          <p:nvPr/>
        </p:nvPicPr>
        <p:blipFill rotWithShape="1">
          <a:blip r:embed="rId7"/>
          <a:srcRect t="51407" b="36918"/>
          <a:stretch/>
        </p:blipFill>
        <p:spPr>
          <a:xfrm>
            <a:off x="6744862" y="5442113"/>
            <a:ext cx="2733675" cy="438142"/>
          </a:xfrm>
          <a:prstGeom prst="rect">
            <a:avLst/>
          </a:prstGeom>
        </p:spPr>
      </p:pic>
      <p:pic>
        <p:nvPicPr>
          <p:cNvPr id="36" name="Image 35">
            <a:extLst>
              <a:ext uri="{FF2B5EF4-FFF2-40B4-BE49-F238E27FC236}">
                <a16:creationId xmlns:a16="http://schemas.microsoft.com/office/drawing/2014/main" id="{7603D43A-1072-44FB-9A0A-4500849F8CFB}"/>
              </a:ext>
            </a:extLst>
          </p:cNvPr>
          <p:cNvPicPr>
            <a:picLocks noChangeAspect="1"/>
          </p:cNvPicPr>
          <p:nvPr/>
        </p:nvPicPr>
        <p:blipFill rotWithShape="1">
          <a:blip r:embed="rId7"/>
          <a:srcRect t="77978" r="52476"/>
          <a:stretch/>
        </p:blipFill>
        <p:spPr>
          <a:xfrm>
            <a:off x="6744862" y="5963601"/>
            <a:ext cx="1299167" cy="826447"/>
          </a:xfrm>
          <a:prstGeom prst="rect">
            <a:avLst/>
          </a:prstGeom>
        </p:spPr>
      </p:pic>
      <p:cxnSp>
        <p:nvCxnSpPr>
          <p:cNvPr id="37" name="Connecteur droit avec flèche 36">
            <a:extLst>
              <a:ext uri="{FF2B5EF4-FFF2-40B4-BE49-F238E27FC236}">
                <a16:creationId xmlns:a16="http://schemas.microsoft.com/office/drawing/2014/main" id="{C6549E96-9108-4E0E-B99E-A27C25452257}"/>
              </a:ext>
            </a:extLst>
          </p:cNvPr>
          <p:cNvCxnSpPr>
            <a:cxnSpLocks/>
            <a:stCxn id="34" idx="3"/>
            <a:endCxn id="35" idx="1"/>
          </p:cNvCxnSpPr>
          <p:nvPr/>
        </p:nvCxnSpPr>
        <p:spPr>
          <a:xfrm flipV="1">
            <a:off x="4651944" y="5661184"/>
            <a:ext cx="2092918" cy="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 en angle 42">
            <a:extLst>
              <a:ext uri="{FF2B5EF4-FFF2-40B4-BE49-F238E27FC236}">
                <a16:creationId xmlns:a16="http://schemas.microsoft.com/office/drawing/2014/main" id="{CDDB0761-A16D-427C-81CE-DDB6852AD87F}"/>
              </a:ext>
            </a:extLst>
          </p:cNvPr>
          <p:cNvCxnSpPr>
            <a:cxnSpLocks/>
            <a:endCxn id="33" idx="3"/>
          </p:cNvCxnSpPr>
          <p:nvPr/>
        </p:nvCxnSpPr>
        <p:spPr>
          <a:xfrm rot="5400000">
            <a:off x="3161949" y="5938059"/>
            <a:ext cx="461413" cy="415121"/>
          </a:xfrm>
          <a:prstGeom prst="bentConnector2">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C5295A94-38F1-48E6-826A-F6A2ADC51873}"/>
              </a:ext>
            </a:extLst>
          </p:cNvPr>
          <p:cNvCxnSpPr>
            <a:cxnSpLocks/>
          </p:cNvCxnSpPr>
          <p:nvPr/>
        </p:nvCxnSpPr>
        <p:spPr>
          <a:xfrm rot="5400000">
            <a:off x="8020883" y="5938059"/>
            <a:ext cx="461413" cy="415121"/>
          </a:xfrm>
          <a:prstGeom prst="bentConnector2">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13EA0D8E-D35B-4BFF-AF22-00CB240D1A23}"/>
              </a:ext>
            </a:extLst>
          </p:cNvPr>
          <p:cNvSpPr txBox="1"/>
          <p:nvPr/>
        </p:nvSpPr>
        <p:spPr>
          <a:xfrm>
            <a:off x="-37689" y="675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020996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La durée de vie d’une variable</a:t>
            </a:r>
          </a:p>
        </p:txBody>
      </p:sp>
      <p:sp>
        <p:nvSpPr>
          <p:cNvPr id="2" name="ZoneTexte 1">
            <a:extLst>
              <a:ext uri="{FF2B5EF4-FFF2-40B4-BE49-F238E27FC236}">
                <a16:creationId xmlns:a16="http://schemas.microsoft.com/office/drawing/2014/main" id="{142720DD-B087-45BB-B934-E45A341A0125}"/>
              </a:ext>
            </a:extLst>
          </p:cNvPr>
          <p:cNvSpPr txBox="1"/>
          <p:nvPr/>
        </p:nvSpPr>
        <p:spPr>
          <a:xfrm>
            <a:off x="2236644" y="635620"/>
            <a:ext cx="9152454" cy="369332"/>
          </a:xfrm>
          <a:prstGeom prst="rect">
            <a:avLst/>
          </a:prstGeom>
          <a:noFill/>
        </p:spPr>
        <p:txBody>
          <a:bodyPr wrap="square" rtlCol="0">
            <a:spAutoFit/>
          </a:bodyPr>
          <a:lstStyle/>
          <a:p>
            <a:pPr marL="285750" indent="-285750">
              <a:buFont typeface="Arial" panose="020B0604020202020204" pitchFamily="34" charset="0"/>
              <a:buChar char="•"/>
            </a:pPr>
            <a:r>
              <a:rPr lang="fr-FR" dirty="0"/>
              <a:t>Une variable Javascript est écrite dans une page, un script qui contient du code Javascript</a:t>
            </a:r>
          </a:p>
        </p:txBody>
      </p:sp>
      <p:pic>
        <p:nvPicPr>
          <p:cNvPr id="3" name="Image 2">
            <a:extLst>
              <a:ext uri="{FF2B5EF4-FFF2-40B4-BE49-F238E27FC236}">
                <a16:creationId xmlns:a16="http://schemas.microsoft.com/office/drawing/2014/main" id="{54EB0C4A-BDC1-439B-B205-7F838326977E}"/>
              </a:ext>
            </a:extLst>
          </p:cNvPr>
          <p:cNvPicPr>
            <a:picLocks noChangeAspect="1"/>
          </p:cNvPicPr>
          <p:nvPr/>
        </p:nvPicPr>
        <p:blipFill>
          <a:blip r:embed="rId2"/>
          <a:stretch>
            <a:fillRect/>
          </a:stretch>
        </p:blipFill>
        <p:spPr>
          <a:xfrm>
            <a:off x="1968098" y="1301619"/>
            <a:ext cx="1339500" cy="2590584"/>
          </a:xfrm>
          <a:prstGeom prst="rect">
            <a:avLst/>
          </a:prstGeom>
        </p:spPr>
      </p:pic>
      <p:pic>
        <p:nvPicPr>
          <p:cNvPr id="6" name="Image 5">
            <a:extLst>
              <a:ext uri="{FF2B5EF4-FFF2-40B4-BE49-F238E27FC236}">
                <a16:creationId xmlns:a16="http://schemas.microsoft.com/office/drawing/2014/main" id="{4AE36BBE-82E6-4A7C-B35B-4D0E688CE0F1}"/>
              </a:ext>
            </a:extLst>
          </p:cNvPr>
          <p:cNvPicPr>
            <a:picLocks noChangeAspect="1"/>
          </p:cNvPicPr>
          <p:nvPr/>
        </p:nvPicPr>
        <p:blipFill>
          <a:blip r:embed="rId3"/>
          <a:stretch>
            <a:fillRect/>
          </a:stretch>
        </p:blipFill>
        <p:spPr>
          <a:xfrm>
            <a:off x="3382625" y="1301619"/>
            <a:ext cx="3430246" cy="3731144"/>
          </a:xfrm>
          <a:prstGeom prst="rect">
            <a:avLst/>
          </a:prstGeom>
        </p:spPr>
      </p:pic>
      <p:pic>
        <p:nvPicPr>
          <p:cNvPr id="7" name="Image 6">
            <a:extLst>
              <a:ext uri="{FF2B5EF4-FFF2-40B4-BE49-F238E27FC236}">
                <a16:creationId xmlns:a16="http://schemas.microsoft.com/office/drawing/2014/main" id="{284AEC28-4645-4B58-BE91-086853DC023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0909" l="2273" r="93182">
                        <a14:foregroundMark x1="49545" y1="9091" x2="49545" y2="9091"/>
                        <a14:foregroundMark x1="7727" y1="21364" x2="7727" y2="21364"/>
                        <a14:foregroundMark x1="2727" y1="16364" x2="2727" y2="16364"/>
                        <a14:foregroundMark x1="93636" y1="18636" x2="93636" y2="18636"/>
                        <a14:foregroundMark x1="49545" y1="90909" x2="49545" y2="90909"/>
                      </a14:backgroundRemoval>
                    </a14:imgEffect>
                  </a14:imgLayer>
                </a14:imgProps>
              </a:ext>
            </a:extLst>
          </a:blip>
          <a:stretch>
            <a:fillRect/>
          </a:stretch>
        </p:blipFill>
        <p:spPr>
          <a:xfrm>
            <a:off x="10061765" y="1816038"/>
            <a:ext cx="1575665" cy="1575665"/>
          </a:xfrm>
          <a:prstGeom prst="rect">
            <a:avLst/>
          </a:prstGeom>
        </p:spPr>
      </p:pic>
      <p:sp>
        <p:nvSpPr>
          <p:cNvPr id="31" name="ZoneTexte 30">
            <a:extLst>
              <a:ext uri="{FF2B5EF4-FFF2-40B4-BE49-F238E27FC236}">
                <a16:creationId xmlns:a16="http://schemas.microsoft.com/office/drawing/2014/main" id="{63691BE7-A19B-4841-BCD6-D1A2E1B3CE93}"/>
              </a:ext>
            </a:extLst>
          </p:cNvPr>
          <p:cNvSpPr txBox="1"/>
          <p:nvPr/>
        </p:nvSpPr>
        <p:spPr>
          <a:xfrm>
            <a:off x="6812871" y="1178907"/>
            <a:ext cx="4036727" cy="646331"/>
          </a:xfrm>
          <a:prstGeom prst="rect">
            <a:avLst/>
          </a:prstGeom>
          <a:noFill/>
        </p:spPr>
        <p:txBody>
          <a:bodyPr wrap="square" rtlCol="0">
            <a:spAutoFit/>
          </a:bodyPr>
          <a:lstStyle/>
          <a:p>
            <a:pPr marL="285750" indent="-285750">
              <a:buFont typeface="Arial" panose="020B0604020202020204" pitchFamily="34" charset="0"/>
              <a:buChar char="•"/>
            </a:pPr>
            <a:r>
              <a:rPr lang="fr-FR" dirty="0"/>
              <a:t>Ce code JS est lu par le navigateur, via un moteur JS appelé V8</a:t>
            </a:r>
          </a:p>
        </p:txBody>
      </p:sp>
      <p:pic>
        <p:nvPicPr>
          <p:cNvPr id="9" name="Image 8">
            <a:extLst>
              <a:ext uri="{FF2B5EF4-FFF2-40B4-BE49-F238E27FC236}">
                <a16:creationId xmlns:a16="http://schemas.microsoft.com/office/drawing/2014/main" id="{4339931B-03B0-4AAB-930E-72E2D361368B}"/>
              </a:ext>
            </a:extLst>
          </p:cNvPr>
          <p:cNvPicPr>
            <a:picLocks noChangeAspect="1"/>
          </p:cNvPicPr>
          <p:nvPr/>
        </p:nvPicPr>
        <p:blipFill>
          <a:blip r:embed="rId6"/>
          <a:stretch>
            <a:fillRect/>
          </a:stretch>
        </p:blipFill>
        <p:spPr>
          <a:xfrm>
            <a:off x="7172399" y="1940120"/>
            <a:ext cx="2501516" cy="1364736"/>
          </a:xfrm>
          <a:prstGeom prst="rect">
            <a:avLst/>
          </a:prstGeom>
        </p:spPr>
      </p:pic>
      <p:sp>
        <p:nvSpPr>
          <p:cNvPr id="10" name="Rectangle 9">
            <a:extLst>
              <a:ext uri="{FF2B5EF4-FFF2-40B4-BE49-F238E27FC236}">
                <a16:creationId xmlns:a16="http://schemas.microsoft.com/office/drawing/2014/main" id="{486CDBE2-828D-4D7E-9482-297DD83445B5}"/>
              </a:ext>
            </a:extLst>
          </p:cNvPr>
          <p:cNvSpPr/>
          <p:nvPr/>
        </p:nvSpPr>
        <p:spPr>
          <a:xfrm>
            <a:off x="6887898" y="3553145"/>
            <a:ext cx="4317148" cy="1200329"/>
          </a:xfrm>
          <a:prstGeom prst="rect">
            <a:avLst/>
          </a:prstGeom>
        </p:spPr>
        <p:txBody>
          <a:bodyPr wrap="square">
            <a:spAutoFit/>
          </a:bodyPr>
          <a:lstStyle/>
          <a:p>
            <a:pPr marL="285750" indent="-285750">
              <a:buFont typeface="Arial" panose="020B0604020202020204" pitchFamily="34" charset="0"/>
              <a:buChar char="•"/>
            </a:pPr>
            <a:r>
              <a:rPr lang="fr-FR" dirty="0"/>
              <a:t>A chaque fois qu’on rafraichi la page de notre navigateur </a:t>
            </a:r>
            <a:r>
              <a:rPr lang="fr-FR" b="1" u="sng" dirty="0"/>
              <a:t>on redémarre de 0</a:t>
            </a:r>
          </a:p>
          <a:p>
            <a:pPr marL="285750" indent="-285750">
              <a:buFont typeface="Arial" panose="020B0604020202020204" pitchFamily="34" charset="0"/>
              <a:buChar char="•"/>
            </a:pPr>
            <a:endParaRPr lang="fr-FR" b="1" u="sng" dirty="0"/>
          </a:p>
          <a:p>
            <a:pPr marL="285750" indent="-285750">
              <a:buFont typeface="Arial" panose="020B0604020202020204" pitchFamily="34" charset="0"/>
              <a:buChar char="•"/>
            </a:pPr>
            <a:r>
              <a:rPr lang="fr-FR" b="1" u="sng" dirty="0"/>
              <a:t>Toutes la variables sont détruites</a:t>
            </a:r>
          </a:p>
        </p:txBody>
      </p:sp>
      <p:sp>
        <p:nvSpPr>
          <p:cNvPr id="38" name="ZoneTexte 37">
            <a:extLst>
              <a:ext uri="{FF2B5EF4-FFF2-40B4-BE49-F238E27FC236}">
                <a16:creationId xmlns:a16="http://schemas.microsoft.com/office/drawing/2014/main" id="{13ED6C29-7AB5-4CBA-AF33-E10639B10BCE}"/>
              </a:ext>
            </a:extLst>
          </p:cNvPr>
          <p:cNvSpPr txBox="1"/>
          <p:nvPr/>
        </p:nvSpPr>
        <p:spPr>
          <a:xfrm>
            <a:off x="1968098" y="5556381"/>
            <a:ext cx="10008312" cy="954107"/>
          </a:xfrm>
          <a:prstGeom prst="rect">
            <a:avLst/>
          </a:prstGeom>
          <a:noFill/>
        </p:spPr>
        <p:txBody>
          <a:bodyPr wrap="square" rtlCol="0">
            <a:spAutoFit/>
          </a:bodyPr>
          <a:lstStyle/>
          <a:p>
            <a:pPr marL="285750" indent="-285750">
              <a:buFont typeface="Arial" panose="020B0604020202020204" pitchFamily="34" charset="0"/>
              <a:buChar char="•"/>
            </a:pPr>
            <a:r>
              <a:rPr lang="fr-FR" dirty="0"/>
              <a:t>Par contre, une fois que notre variable est déclarée, elle est accessible partout dans notre fichier JS (jusqu’au prochain rafraichissement de la page).</a:t>
            </a:r>
          </a:p>
          <a:p>
            <a:pPr marL="285750" indent="-285750">
              <a:buFont typeface="Arial" panose="020B0604020202020204" pitchFamily="34" charset="0"/>
              <a:buChar char="•"/>
            </a:pPr>
            <a:r>
              <a:rPr lang="fr-FR" dirty="0"/>
              <a:t>On appel ce fait : </a:t>
            </a:r>
            <a:r>
              <a:rPr lang="fr-FR" sz="2000" dirty="0"/>
              <a:t>la portée de la variable</a:t>
            </a:r>
            <a:endParaRPr lang="fr-FR" dirty="0"/>
          </a:p>
        </p:txBody>
      </p:sp>
      <p:sp>
        <p:nvSpPr>
          <p:cNvPr id="12" name="ZoneTexte 11">
            <a:extLst>
              <a:ext uri="{FF2B5EF4-FFF2-40B4-BE49-F238E27FC236}">
                <a16:creationId xmlns:a16="http://schemas.microsoft.com/office/drawing/2014/main" id="{516A6C78-C06E-4507-8C65-1FCE46166376}"/>
              </a:ext>
            </a:extLst>
          </p:cNvPr>
          <p:cNvSpPr txBox="1"/>
          <p:nvPr/>
        </p:nvSpPr>
        <p:spPr>
          <a:xfrm>
            <a:off x="-37689" y="675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046307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Lecture du script JS</a:t>
            </a:r>
          </a:p>
        </p:txBody>
      </p:sp>
      <p:sp>
        <p:nvSpPr>
          <p:cNvPr id="8" name="ZoneTexte 7">
            <a:extLst>
              <a:ext uri="{FF2B5EF4-FFF2-40B4-BE49-F238E27FC236}">
                <a16:creationId xmlns:a16="http://schemas.microsoft.com/office/drawing/2014/main" id="{F4D82C0D-E348-4311-A8A6-6C49187A2A42}"/>
              </a:ext>
            </a:extLst>
          </p:cNvPr>
          <p:cNvSpPr txBox="1"/>
          <p:nvPr/>
        </p:nvSpPr>
        <p:spPr>
          <a:xfrm>
            <a:off x="2236644" y="625151"/>
            <a:ext cx="8932099" cy="646331"/>
          </a:xfrm>
          <a:prstGeom prst="rect">
            <a:avLst/>
          </a:prstGeom>
          <a:noFill/>
        </p:spPr>
        <p:txBody>
          <a:bodyPr wrap="square" rtlCol="0">
            <a:spAutoFit/>
          </a:bodyPr>
          <a:lstStyle/>
          <a:p>
            <a:pPr marL="285750" indent="-285750">
              <a:buFont typeface="Arial" panose="020B0604020202020204" pitchFamily="34" charset="0"/>
              <a:buChar char="•"/>
            </a:pPr>
            <a:r>
              <a:rPr lang="fr-FR" dirty="0"/>
              <a:t>Le javascript est un langage procédural : chaque ligne est lue l’une après l’autre comme une suite d’instruction de manière synchrone</a:t>
            </a:r>
          </a:p>
        </p:txBody>
      </p:sp>
      <p:pic>
        <p:nvPicPr>
          <p:cNvPr id="11" name="Image 10">
            <a:extLst>
              <a:ext uri="{FF2B5EF4-FFF2-40B4-BE49-F238E27FC236}">
                <a16:creationId xmlns:a16="http://schemas.microsoft.com/office/drawing/2014/main" id="{CAA25C1A-B7FF-4EA5-A5D6-EEEEA51CFCD0}"/>
              </a:ext>
            </a:extLst>
          </p:cNvPr>
          <p:cNvPicPr>
            <a:picLocks noChangeAspect="1"/>
          </p:cNvPicPr>
          <p:nvPr/>
        </p:nvPicPr>
        <p:blipFill>
          <a:blip r:embed="rId2"/>
          <a:stretch>
            <a:fillRect/>
          </a:stretch>
        </p:blipFill>
        <p:spPr>
          <a:xfrm>
            <a:off x="2344444" y="1444984"/>
            <a:ext cx="2384920" cy="2361365"/>
          </a:xfrm>
          <a:prstGeom prst="rect">
            <a:avLst/>
          </a:prstGeom>
        </p:spPr>
      </p:pic>
      <p:grpSp>
        <p:nvGrpSpPr>
          <p:cNvPr id="15" name="Groupe 14">
            <a:extLst>
              <a:ext uri="{FF2B5EF4-FFF2-40B4-BE49-F238E27FC236}">
                <a16:creationId xmlns:a16="http://schemas.microsoft.com/office/drawing/2014/main" id="{0567AE1A-BABA-4259-B7D1-A2E6A694EA66}"/>
              </a:ext>
            </a:extLst>
          </p:cNvPr>
          <p:cNvGrpSpPr/>
          <p:nvPr/>
        </p:nvGrpSpPr>
        <p:grpSpPr>
          <a:xfrm>
            <a:off x="8118227" y="1281498"/>
            <a:ext cx="3670794" cy="4005368"/>
            <a:chOff x="7568706" y="1271482"/>
            <a:chExt cx="3670794" cy="4005368"/>
          </a:xfrm>
        </p:grpSpPr>
        <p:sp>
          <p:nvSpPr>
            <p:cNvPr id="14" name="Rectangle : coins arrondis 13">
              <a:extLst>
                <a:ext uri="{FF2B5EF4-FFF2-40B4-BE49-F238E27FC236}">
                  <a16:creationId xmlns:a16="http://schemas.microsoft.com/office/drawing/2014/main" id="{A55942DE-EA9B-4E3C-9CEC-936B683FA61D}"/>
                </a:ext>
              </a:extLst>
            </p:cNvPr>
            <p:cNvSpPr/>
            <p:nvPr/>
          </p:nvSpPr>
          <p:spPr>
            <a:xfrm>
              <a:off x="7568706" y="1271482"/>
              <a:ext cx="3600037" cy="4005368"/>
            </a:xfrm>
            <a:prstGeom prst="roundRect">
              <a:avLst>
                <a:gd name="adj" fmla="val 5290"/>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07000C0A-FFA8-4506-A0E1-66F6FA5FA0E0}"/>
                </a:ext>
              </a:extLst>
            </p:cNvPr>
            <p:cNvSpPr txBox="1"/>
            <p:nvPr/>
          </p:nvSpPr>
          <p:spPr>
            <a:xfrm>
              <a:off x="7776210" y="1434968"/>
              <a:ext cx="3463290" cy="3693319"/>
            </a:xfrm>
            <a:prstGeom prst="rect">
              <a:avLst/>
            </a:prstGeom>
            <a:noFill/>
            <a:ln>
              <a:noFill/>
            </a:ln>
          </p:spPr>
          <p:txBody>
            <a:bodyPr wrap="square" rtlCol="0">
              <a:spAutoFit/>
            </a:bodyPr>
            <a:lstStyle/>
            <a:p>
              <a:r>
                <a:rPr lang="fr-FR" dirty="0"/>
                <a:t>Je commence la lecture du fichier</a:t>
              </a:r>
            </a:p>
            <a:p>
              <a:r>
                <a:rPr lang="fr-FR" dirty="0"/>
                <a:t>Je lis l’instruction 1</a:t>
              </a:r>
            </a:p>
            <a:p>
              <a:r>
                <a:rPr lang="fr-FR" dirty="0"/>
                <a:t>J’exécute l’instruction 1</a:t>
              </a:r>
            </a:p>
            <a:p>
              <a:r>
                <a:rPr lang="fr-FR" dirty="0"/>
                <a:t>Je fini l’instruction 1</a:t>
              </a:r>
            </a:p>
            <a:p>
              <a:br>
                <a:rPr lang="fr-FR" dirty="0"/>
              </a:br>
              <a:r>
                <a:rPr lang="fr-FR" dirty="0"/>
                <a:t>Je lis l’instruction 2</a:t>
              </a:r>
            </a:p>
            <a:p>
              <a:r>
                <a:rPr lang="fr-FR" dirty="0"/>
                <a:t>J’exécute l’instruction 2</a:t>
              </a:r>
            </a:p>
            <a:p>
              <a:r>
                <a:rPr lang="fr-FR" dirty="0"/>
                <a:t>Je fini l’instruction 2</a:t>
              </a:r>
            </a:p>
            <a:p>
              <a:endParaRPr lang="fr-FR" dirty="0"/>
            </a:p>
            <a:p>
              <a:r>
                <a:rPr lang="fr-FR" dirty="0"/>
                <a:t>Je lis l’instruction 3</a:t>
              </a:r>
            </a:p>
            <a:p>
              <a:r>
                <a:rPr lang="fr-FR" dirty="0"/>
                <a:t>J’exécute l’instruction3</a:t>
              </a:r>
            </a:p>
            <a:p>
              <a:r>
                <a:rPr lang="fr-FR" dirty="0"/>
                <a:t>Je fini l’instruction 3</a:t>
              </a:r>
            </a:p>
            <a:p>
              <a:endParaRPr lang="fr-FR" dirty="0"/>
            </a:p>
          </p:txBody>
        </p:sp>
      </p:grpSp>
      <p:pic>
        <p:nvPicPr>
          <p:cNvPr id="13" name="Image 12">
            <a:extLst>
              <a:ext uri="{FF2B5EF4-FFF2-40B4-BE49-F238E27FC236}">
                <a16:creationId xmlns:a16="http://schemas.microsoft.com/office/drawing/2014/main" id="{0F834A00-E8D0-4F7C-A087-4C07A34ABC8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9200" r="91200">
                        <a14:foregroundMark x1="37200" y1="29600" x2="37200" y2="29600"/>
                        <a14:foregroundMark x1="55200" y1="27200" x2="62800" y2="30800"/>
                        <a14:foregroundMark x1="40800" y1="28800" x2="44400" y2="38400"/>
                        <a14:foregroundMark x1="56800" y1="31600" x2="63200" y2="34800"/>
                        <a14:foregroundMark x1="9200" y1="70400" x2="9200" y2="70400"/>
                        <a14:foregroundMark x1="91200" y1="69200" x2="91200" y2="69200"/>
                      </a14:backgroundRemoval>
                    </a14:imgEffect>
                  </a14:imgLayer>
                </a14:imgProps>
              </a:ext>
            </a:extLst>
          </a:blip>
          <a:stretch>
            <a:fillRect/>
          </a:stretch>
        </p:blipFill>
        <p:spPr>
          <a:xfrm>
            <a:off x="5840729" y="948316"/>
            <a:ext cx="2381250" cy="2381250"/>
          </a:xfrm>
          <a:prstGeom prst="rect">
            <a:avLst/>
          </a:prstGeom>
        </p:spPr>
      </p:pic>
      <p:pic>
        <p:nvPicPr>
          <p:cNvPr id="16" name="Image 15">
            <a:extLst>
              <a:ext uri="{FF2B5EF4-FFF2-40B4-BE49-F238E27FC236}">
                <a16:creationId xmlns:a16="http://schemas.microsoft.com/office/drawing/2014/main" id="{956A2B1D-538D-4016-AEDD-83FA81C2D978}"/>
              </a:ext>
            </a:extLst>
          </p:cNvPr>
          <p:cNvPicPr>
            <a:picLocks noChangeAspect="1"/>
          </p:cNvPicPr>
          <p:nvPr/>
        </p:nvPicPr>
        <p:blipFill rotWithShape="1">
          <a:blip r:embed="rId5"/>
          <a:srcRect r="30137" b="42516"/>
          <a:stretch/>
        </p:blipFill>
        <p:spPr>
          <a:xfrm>
            <a:off x="2344444" y="4231202"/>
            <a:ext cx="2622095" cy="1702874"/>
          </a:xfrm>
          <a:prstGeom prst="rect">
            <a:avLst/>
          </a:prstGeom>
        </p:spPr>
      </p:pic>
      <p:pic>
        <p:nvPicPr>
          <p:cNvPr id="19" name="Image 18">
            <a:extLst>
              <a:ext uri="{FF2B5EF4-FFF2-40B4-BE49-F238E27FC236}">
                <a16:creationId xmlns:a16="http://schemas.microsoft.com/office/drawing/2014/main" id="{1385F4E3-742E-48C5-A828-260ABA774562}"/>
              </a:ext>
            </a:extLst>
          </p:cNvPr>
          <p:cNvPicPr>
            <a:picLocks noChangeAspect="1"/>
          </p:cNvPicPr>
          <p:nvPr/>
        </p:nvPicPr>
        <p:blipFill rotWithShape="1">
          <a:blip r:embed="rId5"/>
          <a:srcRect t="67795" r="30137" b="20023"/>
          <a:stretch/>
        </p:blipFill>
        <p:spPr>
          <a:xfrm>
            <a:off x="2344444" y="6178486"/>
            <a:ext cx="2622095" cy="360886"/>
          </a:xfrm>
          <a:prstGeom prst="rect">
            <a:avLst/>
          </a:prstGeom>
        </p:spPr>
      </p:pic>
      <p:cxnSp>
        <p:nvCxnSpPr>
          <p:cNvPr id="18" name="Connecteur droit avec flèche 17">
            <a:extLst>
              <a:ext uri="{FF2B5EF4-FFF2-40B4-BE49-F238E27FC236}">
                <a16:creationId xmlns:a16="http://schemas.microsoft.com/office/drawing/2014/main" id="{49E58FE4-267D-4737-835E-099EAA7A0E1F}"/>
              </a:ext>
            </a:extLst>
          </p:cNvPr>
          <p:cNvCxnSpPr/>
          <p:nvPr/>
        </p:nvCxnSpPr>
        <p:spPr>
          <a:xfrm>
            <a:off x="5162550" y="5791200"/>
            <a:ext cx="438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B50B2D9E-DDE9-4687-9E56-0C131766AD2B}"/>
              </a:ext>
            </a:extLst>
          </p:cNvPr>
          <p:cNvCxnSpPr>
            <a:cxnSpLocks/>
          </p:cNvCxnSpPr>
          <p:nvPr/>
        </p:nvCxnSpPr>
        <p:spPr>
          <a:xfrm flipV="1">
            <a:off x="5142739" y="5791199"/>
            <a:ext cx="697990" cy="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9B2D08C4-C339-4643-B7A4-0DE7C7301F31}"/>
              </a:ext>
            </a:extLst>
          </p:cNvPr>
          <p:cNvSpPr txBox="1"/>
          <p:nvPr/>
        </p:nvSpPr>
        <p:spPr>
          <a:xfrm>
            <a:off x="5840729" y="5606533"/>
            <a:ext cx="3813907" cy="369332"/>
          </a:xfrm>
          <a:prstGeom prst="rect">
            <a:avLst/>
          </a:prstGeom>
          <a:noFill/>
        </p:spPr>
        <p:txBody>
          <a:bodyPr wrap="square" rtlCol="0">
            <a:spAutoFit/>
          </a:bodyPr>
          <a:lstStyle/>
          <a:p>
            <a:pPr marL="285750" indent="-285750">
              <a:buFont typeface="Arial" panose="020B0604020202020204" pitchFamily="34" charset="0"/>
              <a:buChar char="•"/>
            </a:pPr>
            <a:r>
              <a:rPr lang="fr-FR" dirty="0"/>
              <a:t>toto = 18</a:t>
            </a:r>
          </a:p>
        </p:txBody>
      </p:sp>
      <p:sp>
        <p:nvSpPr>
          <p:cNvPr id="25" name="ZoneTexte 24">
            <a:extLst>
              <a:ext uri="{FF2B5EF4-FFF2-40B4-BE49-F238E27FC236}">
                <a16:creationId xmlns:a16="http://schemas.microsoft.com/office/drawing/2014/main" id="{0E4F191D-ACD3-4048-8C72-8F5CFC19CD76}"/>
              </a:ext>
            </a:extLst>
          </p:cNvPr>
          <p:cNvSpPr txBox="1"/>
          <p:nvPr/>
        </p:nvSpPr>
        <p:spPr>
          <a:xfrm>
            <a:off x="5840729" y="6137018"/>
            <a:ext cx="3813907" cy="369332"/>
          </a:xfrm>
          <a:prstGeom prst="rect">
            <a:avLst/>
          </a:prstGeom>
          <a:noFill/>
        </p:spPr>
        <p:txBody>
          <a:bodyPr wrap="square" rtlCol="0">
            <a:spAutoFit/>
          </a:bodyPr>
          <a:lstStyle/>
          <a:p>
            <a:pPr marL="285750" indent="-285750">
              <a:buFont typeface="Arial" panose="020B0604020202020204" pitchFamily="34" charset="0"/>
              <a:buChar char="•"/>
            </a:pPr>
            <a:r>
              <a:rPr lang="fr-FR" dirty="0"/>
              <a:t>toto = 5</a:t>
            </a:r>
          </a:p>
        </p:txBody>
      </p:sp>
      <p:cxnSp>
        <p:nvCxnSpPr>
          <p:cNvPr id="26" name="Connecteur droit avec flèche 25">
            <a:extLst>
              <a:ext uri="{FF2B5EF4-FFF2-40B4-BE49-F238E27FC236}">
                <a16:creationId xmlns:a16="http://schemas.microsoft.com/office/drawing/2014/main" id="{0A314DC4-6D44-4356-90A2-0781AFACFB19}"/>
              </a:ext>
            </a:extLst>
          </p:cNvPr>
          <p:cNvCxnSpPr>
            <a:cxnSpLocks/>
          </p:cNvCxnSpPr>
          <p:nvPr/>
        </p:nvCxnSpPr>
        <p:spPr>
          <a:xfrm flipV="1">
            <a:off x="5142739" y="6321683"/>
            <a:ext cx="697990" cy="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AD0BB70A-C6EC-4BEC-9963-A637090647E9}"/>
              </a:ext>
            </a:extLst>
          </p:cNvPr>
          <p:cNvSpPr txBox="1"/>
          <p:nvPr/>
        </p:nvSpPr>
        <p:spPr>
          <a:xfrm>
            <a:off x="-37689" y="675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685911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La manière d’écrire ses noms de variables</a:t>
            </a:r>
          </a:p>
        </p:txBody>
      </p:sp>
      <p:sp>
        <p:nvSpPr>
          <p:cNvPr id="8" name="ZoneTexte 7">
            <a:extLst>
              <a:ext uri="{FF2B5EF4-FFF2-40B4-BE49-F238E27FC236}">
                <a16:creationId xmlns:a16="http://schemas.microsoft.com/office/drawing/2014/main" id="{F4D82C0D-E348-4311-A8A6-6C49187A2A42}"/>
              </a:ext>
            </a:extLst>
          </p:cNvPr>
          <p:cNvSpPr txBox="1"/>
          <p:nvPr/>
        </p:nvSpPr>
        <p:spPr>
          <a:xfrm>
            <a:off x="2236644" y="625151"/>
            <a:ext cx="8932099" cy="646331"/>
          </a:xfrm>
          <a:prstGeom prst="rect">
            <a:avLst/>
          </a:prstGeom>
          <a:noFill/>
        </p:spPr>
        <p:txBody>
          <a:bodyPr wrap="square" rtlCol="0">
            <a:spAutoFit/>
          </a:bodyPr>
          <a:lstStyle/>
          <a:p>
            <a:pPr marL="285750" indent="-285750">
              <a:buFont typeface="Arial" panose="020B0604020202020204" pitchFamily="34" charset="0"/>
              <a:buChar char="•"/>
            </a:pPr>
            <a:r>
              <a:rPr lang="fr-FR" dirty="0"/>
              <a:t>Le</a:t>
            </a:r>
            <a:r>
              <a:rPr lang="fr-FR" b="1" dirty="0"/>
              <a:t> </a:t>
            </a:r>
            <a:r>
              <a:rPr lang="fr-FR" b="1" dirty="0" err="1"/>
              <a:t>camel</a:t>
            </a:r>
            <a:r>
              <a:rPr lang="fr-FR" b="1" dirty="0"/>
              <a:t> case </a:t>
            </a:r>
            <a:r>
              <a:rPr lang="fr-FR" dirty="0"/>
              <a:t>est une pratique qui consiste à écrire un ensemble de mots en les liant sans espace ni ponctuation, et en mettant en capitale la première lettre de chaque mot.</a:t>
            </a:r>
          </a:p>
        </p:txBody>
      </p:sp>
      <p:pic>
        <p:nvPicPr>
          <p:cNvPr id="2" name="Image 1">
            <a:extLst>
              <a:ext uri="{FF2B5EF4-FFF2-40B4-BE49-F238E27FC236}">
                <a16:creationId xmlns:a16="http://schemas.microsoft.com/office/drawing/2014/main" id="{13115DBF-C901-40C5-9683-7C6660D1E28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364" b="95455" l="3636" r="95000">
                        <a14:foregroundMark x1="25455" y1="6364" x2="25455" y2="6364"/>
                        <a14:foregroundMark x1="8182" y1="15455" x2="8182" y2="15455"/>
                        <a14:foregroundMark x1="50455" y1="94545" x2="50455" y2="94545"/>
                        <a14:foregroundMark x1="41364" y1="93636" x2="41364" y2="93636"/>
                        <a14:foregroundMark x1="85000" y1="95455" x2="85000" y2="95455"/>
                        <a14:foregroundMark x1="95000" y1="67727" x2="95000" y2="67727"/>
                        <a14:foregroundMark x1="84091" y1="47727" x2="84091" y2="47727"/>
                        <a14:foregroundMark x1="47727" y1="95455" x2="47727" y2="95455"/>
                        <a14:foregroundMark x1="50909" y1="43182" x2="50909" y2="43182"/>
                        <a14:foregroundMark x1="44091" y1="44545" x2="66818" y2="40000"/>
                        <a14:foregroundMark x1="66818" y1="40000" x2="84545" y2="50909"/>
                        <a14:foregroundMark x1="66818" y1="32727" x2="71818" y2="39091"/>
                        <a14:foregroundMark x1="3636" y1="16364" x2="3636" y2="16364"/>
                        <a14:foregroundMark x1="4091" y1="20000" x2="4091" y2="20000"/>
                      </a14:backgroundRemoval>
                    </a14:imgEffect>
                  </a14:imgLayer>
                </a14:imgProps>
              </a:ext>
            </a:extLst>
          </a:blip>
          <a:stretch>
            <a:fillRect/>
          </a:stretch>
        </p:blipFill>
        <p:spPr>
          <a:xfrm>
            <a:off x="10037688" y="1145752"/>
            <a:ext cx="2095500" cy="2095500"/>
          </a:xfrm>
          <a:prstGeom prst="rect">
            <a:avLst/>
          </a:prstGeom>
        </p:spPr>
      </p:pic>
      <p:sp>
        <p:nvSpPr>
          <p:cNvPr id="7" name="Rectangle 6">
            <a:extLst>
              <a:ext uri="{FF2B5EF4-FFF2-40B4-BE49-F238E27FC236}">
                <a16:creationId xmlns:a16="http://schemas.microsoft.com/office/drawing/2014/main" id="{43DEE12F-26D8-40F1-9061-49FB6BF541D2}"/>
              </a:ext>
            </a:extLst>
          </p:cNvPr>
          <p:cNvSpPr/>
          <p:nvPr/>
        </p:nvSpPr>
        <p:spPr>
          <a:xfrm>
            <a:off x="2236644" y="1440670"/>
            <a:ext cx="5958666" cy="5078313"/>
          </a:xfrm>
          <a:prstGeom prst="rect">
            <a:avLst/>
          </a:prstGeom>
        </p:spPr>
        <p:txBody>
          <a:bodyPr wrap="square">
            <a:spAutoFit/>
          </a:bodyPr>
          <a:lstStyle/>
          <a:p>
            <a:pPr marL="285750" indent="-285750">
              <a:buFont typeface="Arial" panose="020B0604020202020204" pitchFamily="34" charset="0"/>
              <a:buChar char="•"/>
            </a:pPr>
            <a:r>
              <a:rPr lang="fr-FR" dirty="0"/>
              <a:t>Le </a:t>
            </a:r>
            <a:r>
              <a:rPr lang="fr-FR" b="1" dirty="0" err="1"/>
              <a:t>snake</a:t>
            </a:r>
            <a:r>
              <a:rPr lang="fr-FR" b="1" dirty="0"/>
              <a:t> case </a:t>
            </a:r>
            <a:r>
              <a:rPr lang="fr-FR" dirty="0"/>
              <a:t>est une pratique qui consiste à écrire un ensemble de mots , généralement, en minuscules en les séparant par des tirets bas.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Ne pas mettre d’accent, de caractère spéciaux, éviter les chiffres et les noms de variable trop court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Certains mot sont déjà nativement utilisés par Javascript : par exemple </a:t>
            </a:r>
            <a:r>
              <a:rPr lang="fr-FR" dirty="0" err="1"/>
              <a:t>integer</a:t>
            </a:r>
            <a:r>
              <a:rPr lang="fr-FR" dirty="0"/>
              <a:t>, </a:t>
            </a:r>
            <a:r>
              <a:rPr lang="fr-FR" dirty="0" err="1"/>
              <a:t>function</a:t>
            </a:r>
            <a:r>
              <a:rPr lang="fr-FR" dirty="0"/>
              <a:t>, var sont des mots clés.</a:t>
            </a:r>
          </a:p>
          <a:p>
            <a:endParaRPr lang="fr-FR" dirty="0"/>
          </a:p>
          <a:p>
            <a:pPr marL="285750" indent="-285750">
              <a:buFont typeface="Arial" panose="020B0604020202020204" pitchFamily="34" charset="0"/>
              <a:buChar char="•"/>
            </a:pPr>
            <a:r>
              <a:rPr lang="fr-FR" dirty="0"/>
              <a:t>Essayer de faire en sorte que vos nom de variables soient parlant</a:t>
            </a:r>
          </a:p>
        </p:txBody>
      </p:sp>
      <p:pic>
        <p:nvPicPr>
          <p:cNvPr id="9" name="Image 8">
            <a:extLst>
              <a:ext uri="{FF2B5EF4-FFF2-40B4-BE49-F238E27FC236}">
                <a16:creationId xmlns:a16="http://schemas.microsoft.com/office/drawing/2014/main" id="{0CE81296-0764-489A-9941-7398A31BB28F}"/>
              </a:ext>
            </a:extLst>
          </p:cNvPr>
          <p:cNvPicPr>
            <a:picLocks noChangeAspect="1"/>
          </p:cNvPicPr>
          <p:nvPr/>
        </p:nvPicPr>
        <p:blipFill>
          <a:blip r:embed="rId4"/>
          <a:stretch>
            <a:fillRect/>
          </a:stretch>
        </p:blipFill>
        <p:spPr>
          <a:xfrm>
            <a:off x="8626014" y="3355552"/>
            <a:ext cx="3507174" cy="3429000"/>
          </a:xfrm>
          <a:prstGeom prst="rect">
            <a:avLst/>
          </a:prstGeom>
        </p:spPr>
      </p:pic>
      <p:pic>
        <p:nvPicPr>
          <p:cNvPr id="3" name="Image 2">
            <a:extLst>
              <a:ext uri="{FF2B5EF4-FFF2-40B4-BE49-F238E27FC236}">
                <a16:creationId xmlns:a16="http://schemas.microsoft.com/office/drawing/2014/main" id="{E6E2E960-9A3A-416B-AA4E-30A980A510E0}"/>
              </a:ext>
            </a:extLst>
          </p:cNvPr>
          <p:cNvPicPr>
            <a:picLocks noChangeAspect="1"/>
          </p:cNvPicPr>
          <p:nvPr/>
        </p:nvPicPr>
        <p:blipFill>
          <a:blip r:embed="rId5"/>
          <a:stretch>
            <a:fillRect/>
          </a:stretch>
        </p:blipFill>
        <p:spPr>
          <a:xfrm>
            <a:off x="2356747" y="2594944"/>
            <a:ext cx="4684134" cy="1292616"/>
          </a:xfrm>
          <a:prstGeom prst="rect">
            <a:avLst/>
          </a:prstGeom>
        </p:spPr>
      </p:pic>
      <p:sp>
        <p:nvSpPr>
          <p:cNvPr id="10" name="ZoneTexte 9">
            <a:extLst>
              <a:ext uri="{FF2B5EF4-FFF2-40B4-BE49-F238E27FC236}">
                <a16:creationId xmlns:a16="http://schemas.microsoft.com/office/drawing/2014/main" id="{169EDD1C-632F-4699-AFF3-6E14C3C7911B}"/>
              </a:ext>
            </a:extLst>
          </p:cNvPr>
          <p:cNvSpPr txBox="1"/>
          <p:nvPr/>
        </p:nvSpPr>
        <p:spPr>
          <a:xfrm>
            <a:off x="-37689" y="675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89862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2407705" y="0"/>
            <a:ext cx="9268717" cy="461665"/>
          </a:xfrm>
          <a:prstGeom prst="rect">
            <a:avLst/>
          </a:prstGeom>
          <a:noFill/>
        </p:spPr>
        <p:txBody>
          <a:bodyPr wrap="square" rtlCol="0">
            <a:spAutoFit/>
          </a:bodyPr>
          <a:lstStyle/>
          <a:p>
            <a:pPr algn="ctr"/>
            <a:r>
              <a:rPr lang="fr-FR" sz="2400" b="1" dirty="0"/>
              <a:t>Les différents type de variable</a:t>
            </a:r>
          </a:p>
        </p:txBody>
      </p:sp>
      <p:sp>
        <p:nvSpPr>
          <p:cNvPr id="14" name="ZoneTexte 13">
            <a:extLst>
              <a:ext uri="{FF2B5EF4-FFF2-40B4-BE49-F238E27FC236}">
                <a16:creationId xmlns:a16="http://schemas.microsoft.com/office/drawing/2014/main" id="{DE20F21E-92C8-49C3-BF87-7E56AE563964}"/>
              </a:ext>
            </a:extLst>
          </p:cNvPr>
          <p:cNvSpPr txBox="1"/>
          <p:nvPr/>
        </p:nvSpPr>
        <p:spPr>
          <a:xfrm>
            <a:off x="2236644" y="921999"/>
            <a:ext cx="8932099" cy="1107996"/>
          </a:xfrm>
          <a:prstGeom prst="rect">
            <a:avLst/>
          </a:prstGeom>
          <a:noFill/>
        </p:spPr>
        <p:txBody>
          <a:bodyPr wrap="square" rtlCol="0">
            <a:spAutoFit/>
          </a:bodyPr>
          <a:lstStyle/>
          <a:p>
            <a:pPr marL="285750" indent="-285750">
              <a:buFont typeface="Arial" panose="020B0604020202020204" pitchFamily="34" charset="0"/>
              <a:buChar char="•"/>
            </a:pPr>
            <a:r>
              <a:rPr lang="fr-FR" dirty="0"/>
              <a:t>Le</a:t>
            </a:r>
            <a:r>
              <a:rPr lang="fr-FR" b="1" dirty="0"/>
              <a:t> </a:t>
            </a:r>
            <a:r>
              <a:rPr lang="fr-FR" b="1" dirty="0" err="1"/>
              <a:t>number</a:t>
            </a:r>
            <a:r>
              <a:rPr lang="fr-FR" b="1" dirty="0"/>
              <a:t> : </a:t>
            </a:r>
            <a:r>
              <a:rPr lang="fr-FR" dirty="0"/>
              <a:t>désigne tous les nombres, entiers et décimaux.</a:t>
            </a:r>
          </a:p>
          <a:p>
            <a:pPr lvl="1"/>
            <a:endParaRPr lang="fr-FR" sz="1600" i="1" dirty="0"/>
          </a:p>
          <a:p>
            <a:pPr lvl="1"/>
            <a:r>
              <a:rPr lang="fr-FR" sz="1600" i="1" dirty="0"/>
              <a:t>Attention, en programmation, on utilise 10.12, notation anglo-saxonne, et non 10,12, notation française, pour les nombres décimaux</a:t>
            </a:r>
            <a:r>
              <a:rPr lang="fr-FR" sz="1600" b="1" i="1" dirty="0"/>
              <a:t>.</a:t>
            </a:r>
            <a:endParaRPr lang="fr-FR" sz="1600" i="1" dirty="0"/>
          </a:p>
        </p:txBody>
      </p:sp>
      <p:pic>
        <p:nvPicPr>
          <p:cNvPr id="11" name="Image 10">
            <a:extLst>
              <a:ext uri="{FF2B5EF4-FFF2-40B4-BE49-F238E27FC236}">
                <a16:creationId xmlns:a16="http://schemas.microsoft.com/office/drawing/2014/main" id="{D566AED9-2479-4846-AF18-8B140F5409DA}"/>
              </a:ext>
            </a:extLst>
          </p:cNvPr>
          <p:cNvPicPr>
            <a:picLocks noChangeAspect="1"/>
          </p:cNvPicPr>
          <p:nvPr/>
        </p:nvPicPr>
        <p:blipFill>
          <a:blip r:embed="rId2"/>
          <a:stretch>
            <a:fillRect/>
          </a:stretch>
        </p:blipFill>
        <p:spPr>
          <a:xfrm>
            <a:off x="2236644" y="2017790"/>
            <a:ext cx="3743325" cy="1014413"/>
          </a:xfrm>
          <a:prstGeom prst="rect">
            <a:avLst/>
          </a:prstGeom>
        </p:spPr>
      </p:pic>
      <p:sp>
        <p:nvSpPr>
          <p:cNvPr id="17" name="ZoneTexte 16">
            <a:extLst>
              <a:ext uri="{FF2B5EF4-FFF2-40B4-BE49-F238E27FC236}">
                <a16:creationId xmlns:a16="http://schemas.microsoft.com/office/drawing/2014/main" id="{FE6D69CA-E75E-4D29-A3D3-25F6B96A6789}"/>
              </a:ext>
            </a:extLst>
          </p:cNvPr>
          <p:cNvSpPr txBox="1"/>
          <p:nvPr/>
        </p:nvSpPr>
        <p:spPr>
          <a:xfrm>
            <a:off x="2236644" y="3492537"/>
            <a:ext cx="8932099" cy="1446550"/>
          </a:xfrm>
          <a:prstGeom prst="rect">
            <a:avLst/>
          </a:prstGeom>
          <a:noFill/>
        </p:spPr>
        <p:txBody>
          <a:bodyPr wrap="square" rtlCol="0">
            <a:spAutoFit/>
          </a:bodyPr>
          <a:lstStyle/>
          <a:p>
            <a:pPr marL="285750" indent="-285750">
              <a:buFont typeface="Arial" panose="020B0604020202020204" pitchFamily="34" charset="0"/>
              <a:buChar char="•"/>
            </a:pPr>
            <a:r>
              <a:rPr lang="fr-FR" dirty="0"/>
              <a:t>Le</a:t>
            </a:r>
            <a:r>
              <a:rPr lang="fr-FR" b="1" dirty="0"/>
              <a:t> </a:t>
            </a:r>
            <a:r>
              <a:rPr lang="fr-FR" b="1" dirty="0" err="1"/>
              <a:t>boolean</a:t>
            </a:r>
            <a:r>
              <a:rPr lang="fr-FR" b="1" dirty="0"/>
              <a:t> : </a:t>
            </a:r>
            <a:r>
              <a:rPr lang="fr-FR" dirty="0"/>
              <a:t>est une donnée binaire, c'est-à-dire qui ne peut avoir que deux états, logiquement opposés.</a:t>
            </a:r>
          </a:p>
          <a:p>
            <a:pPr marL="285750" indent="-285750">
              <a:buFont typeface="Arial" panose="020B0604020202020204" pitchFamily="34" charset="0"/>
              <a:buChar char="•"/>
            </a:pPr>
            <a:endParaRPr lang="fr-FR" dirty="0"/>
          </a:p>
          <a:p>
            <a:r>
              <a:rPr lang="fr-FR" dirty="0"/>
              <a:t>	</a:t>
            </a:r>
            <a:r>
              <a:rPr lang="fr-FR" sz="1600" i="1" dirty="0"/>
              <a:t>Une variable booléenne ne peut prendre que deux valeurs : </a:t>
            </a:r>
            <a:r>
              <a:rPr lang="fr-FR" sz="1600" i="1" dirty="0" err="1"/>
              <a:t>true</a:t>
            </a:r>
            <a:r>
              <a:rPr lang="fr-FR" sz="1600" i="1" dirty="0"/>
              <a:t> ou false. Le sens exact de </a:t>
            </a:r>
            <a:r>
              <a:rPr lang="fr-FR" sz="1600" i="1" dirty="0" err="1"/>
              <a:t>true</a:t>
            </a:r>
            <a:r>
              <a:rPr lang="fr-FR" sz="1600" i="1" dirty="0"/>
              <a:t> 	et false dépendra du contexte.</a:t>
            </a:r>
          </a:p>
        </p:txBody>
      </p:sp>
      <p:pic>
        <p:nvPicPr>
          <p:cNvPr id="16" name="Image 15">
            <a:extLst>
              <a:ext uri="{FF2B5EF4-FFF2-40B4-BE49-F238E27FC236}">
                <a16:creationId xmlns:a16="http://schemas.microsoft.com/office/drawing/2014/main" id="{85C4334D-72F3-4C48-AC56-06D36E5E52AA}"/>
              </a:ext>
            </a:extLst>
          </p:cNvPr>
          <p:cNvPicPr>
            <a:picLocks noChangeAspect="1"/>
          </p:cNvPicPr>
          <p:nvPr/>
        </p:nvPicPr>
        <p:blipFill>
          <a:blip r:embed="rId3"/>
          <a:stretch>
            <a:fillRect/>
          </a:stretch>
        </p:blipFill>
        <p:spPr>
          <a:xfrm>
            <a:off x="2236644" y="5063028"/>
            <a:ext cx="3872884" cy="794662"/>
          </a:xfrm>
          <a:prstGeom prst="rect">
            <a:avLst/>
          </a:prstGeom>
        </p:spPr>
      </p:pic>
      <p:sp>
        <p:nvSpPr>
          <p:cNvPr id="9" name="ZoneTexte 8">
            <a:extLst>
              <a:ext uri="{FF2B5EF4-FFF2-40B4-BE49-F238E27FC236}">
                <a16:creationId xmlns:a16="http://schemas.microsoft.com/office/drawing/2014/main" id="{193A1597-F002-44B4-A43C-4A468187CADC}"/>
              </a:ext>
            </a:extLst>
          </p:cNvPr>
          <p:cNvSpPr txBox="1"/>
          <p:nvPr/>
        </p:nvSpPr>
        <p:spPr>
          <a:xfrm>
            <a:off x="-37689" y="675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125139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2389044" y="0"/>
            <a:ext cx="9268717" cy="461665"/>
          </a:xfrm>
          <a:prstGeom prst="rect">
            <a:avLst/>
          </a:prstGeom>
          <a:noFill/>
        </p:spPr>
        <p:txBody>
          <a:bodyPr wrap="square" rtlCol="0">
            <a:spAutoFit/>
          </a:bodyPr>
          <a:lstStyle/>
          <a:p>
            <a:pPr algn="ctr"/>
            <a:r>
              <a:rPr lang="fr-FR" sz="2400" b="1" dirty="0"/>
              <a:t>Les différents type de variable</a:t>
            </a:r>
          </a:p>
        </p:txBody>
      </p:sp>
      <p:sp>
        <p:nvSpPr>
          <p:cNvPr id="14" name="ZoneTexte 13">
            <a:extLst>
              <a:ext uri="{FF2B5EF4-FFF2-40B4-BE49-F238E27FC236}">
                <a16:creationId xmlns:a16="http://schemas.microsoft.com/office/drawing/2014/main" id="{DE20F21E-92C8-49C3-BF87-7E56AE563964}"/>
              </a:ext>
            </a:extLst>
          </p:cNvPr>
          <p:cNvSpPr txBox="1"/>
          <p:nvPr/>
        </p:nvSpPr>
        <p:spPr>
          <a:xfrm>
            <a:off x="2236644" y="671983"/>
            <a:ext cx="8932099" cy="1692771"/>
          </a:xfrm>
          <a:prstGeom prst="rect">
            <a:avLst/>
          </a:prstGeom>
          <a:noFill/>
        </p:spPr>
        <p:txBody>
          <a:bodyPr wrap="square" rtlCol="0">
            <a:spAutoFit/>
          </a:bodyPr>
          <a:lstStyle/>
          <a:p>
            <a:pPr marL="285750" indent="-285750">
              <a:buFont typeface="Arial" panose="020B0604020202020204" pitchFamily="34" charset="0"/>
              <a:buChar char="•"/>
            </a:pPr>
            <a:r>
              <a:rPr lang="fr-FR" dirty="0"/>
              <a:t>Le</a:t>
            </a:r>
            <a:r>
              <a:rPr lang="fr-FR" b="1" dirty="0"/>
              <a:t> string : </a:t>
            </a:r>
            <a:r>
              <a:rPr lang="fr-FR" dirty="0"/>
              <a:t>Une chaîne de caractère, string en anglais, est la version informatique d'un « bout de texte. » Ce peut-être une lettre, un mot, une phrase, un paragraphe ou n'importe quoi de représentable sous la forme d'une entité de type texte.</a:t>
            </a:r>
          </a:p>
          <a:p>
            <a:pPr marL="285750" indent="-285750">
              <a:buFont typeface="Arial" panose="020B0604020202020204" pitchFamily="34" charset="0"/>
              <a:buChar char="•"/>
            </a:pPr>
            <a:endParaRPr lang="fr-FR" dirty="0"/>
          </a:p>
          <a:p>
            <a:r>
              <a:rPr lang="fr-FR" sz="1600" i="1" dirty="0"/>
              <a:t>"" et '' permettent d'encadrer une chaîne de caractères. Pas de différence entre les deux, en tout cas en JS. \ permet d'"échapper" les caractères spéciaux (par ex les " si je suis dans une chaîne délimitée par des "")</a:t>
            </a:r>
            <a:endParaRPr lang="fr-FR" sz="1400" i="1" dirty="0"/>
          </a:p>
        </p:txBody>
      </p:sp>
      <p:pic>
        <p:nvPicPr>
          <p:cNvPr id="2" name="Image 1">
            <a:extLst>
              <a:ext uri="{FF2B5EF4-FFF2-40B4-BE49-F238E27FC236}">
                <a16:creationId xmlns:a16="http://schemas.microsoft.com/office/drawing/2014/main" id="{1EA0331A-A246-4E14-8FDD-6F7461F598ED}"/>
              </a:ext>
            </a:extLst>
          </p:cNvPr>
          <p:cNvPicPr>
            <a:picLocks noChangeAspect="1"/>
          </p:cNvPicPr>
          <p:nvPr/>
        </p:nvPicPr>
        <p:blipFill>
          <a:blip r:embed="rId2"/>
          <a:stretch>
            <a:fillRect/>
          </a:stretch>
        </p:blipFill>
        <p:spPr>
          <a:xfrm>
            <a:off x="2389044" y="2575072"/>
            <a:ext cx="8280870" cy="671981"/>
          </a:xfrm>
          <a:prstGeom prst="rect">
            <a:avLst/>
          </a:prstGeom>
        </p:spPr>
      </p:pic>
      <p:sp>
        <p:nvSpPr>
          <p:cNvPr id="3" name="Rectangle 2">
            <a:extLst>
              <a:ext uri="{FF2B5EF4-FFF2-40B4-BE49-F238E27FC236}">
                <a16:creationId xmlns:a16="http://schemas.microsoft.com/office/drawing/2014/main" id="{3BD35253-FEC1-4A10-A892-024D98A8A937}"/>
              </a:ext>
            </a:extLst>
          </p:cNvPr>
          <p:cNvSpPr/>
          <p:nvPr/>
        </p:nvSpPr>
        <p:spPr>
          <a:xfrm>
            <a:off x="2236643" y="3738758"/>
            <a:ext cx="9421117" cy="923330"/>
          </a:xfrm>
          <a:prstGeom prst="rect">
            <a:avLst/>
          </a:prstGeom>
        </p:spPr>
        <p:txBody>
          <a:bodyPr wrap="square">
            <a:spAutoFit/>
          </a:bodyPr>
          <a:lstStyle/>
          <a:p>
            <a:r>
              <a:rPr lang="fr-FR" b="1" u="sng" dirty="0">
                <a:latin typeface="-apple-system"/>
              </a:rPr>
              <a:t>/!\</a:t>
            </a:r>
            <a:r>
              <a:rPr lang="fr-FR" dirty="0">
                <a:latin typeface="-apple-system"/>
              </a:rPr>
              <a:t> à bien différencier, dans le code, le nom d'une variable (interprété par la machine pour aller récupérer sa valeur stockée) et une chaîne de caractère (simple texte, ne contient pas de donnée autre que ce texte lui-même) :</a:t>
            </a:r>
            <a:endParaRPr lang="fr-FR" dirty="0"/>
          </a:p>
        </p:txBody>
      </p:sp>
      <p:pic>
        <p:nvPicPr>
          <p:cNvPr id="5" name="Image 4">
            <a:extLst>
              <a:ext uri="{FF2B5EF4-FFF2-40B4-BE49-F238E27FC236}">
                <a16:creationId xmlns:a16="http://schemas.microsoft.com/office/drawing/2014/main" id="{0750B17E-A2DA-45BB-A416-574C98ABCC43}"/>
              </a:ext>
            </a:extLst>
          </p:cNvPr>
          <p:cNvPicPr>
            <a:picLocks noChangeAspect="1"/>
          </p:cNvPicPr>
          <p:nvPr/>
        </p:nvPicPr>
        <p:blipFill>
          <a:blip r:embed="rId3"/>
          <a:stretch>
            <a:fillRect/>
          </a:stretch>
        </p:blipFill>
        <p:spPr>
          <a:xfrm>
            <a:off x="2345655" y="5063724"/>
            <a:ext cx="9355494" cy="578123"/>
          </a:xfrm>
          <a:prstGeom prst="rect">
            <a:avLst/>
          </a:prstGeom>
        </p:spPr>
      </p:pic>
      <p:sp>
        <p:nvSpPr>
          <p:cNvPr id="9" name="ZoneTexte 8">
            <a:extLst>
              <a:ext uri="{FF2B5EF4-FFF2-40B4-BE49-F238E27FC236}">
                <a16:creationId xmlns:a16="http://schemas.microsoft.com/office/drawing/2014/main" id="{4BFDCA3B-6F24-43B1-939D-64EFEA500390}"/>
              </a:ext>
            </a:extLst>
          </p:cNvPr>
          <p:cNvSpPr txBox="1"/>
          <p:nvPr/>
        </p:nvSpPr>
        <p:spPr>
          <a:xfrm>
            <a:off x="-37689" y="675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949437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2389043" y="0"/>
            <a:ext cx="9268717" cy="461665"/>
          </a:xfrm>
          <a:prstGeom prst="rect">
            <a:avLst/>
          </a:prstGeom>
          <a:noFill/>
        </p:spPr>
        <p:txBody>
          <a:bodyPr wrap="square" rtlCol="0">
            <a:spAutoFit/>
          </a:bodyPr>
          <a:lstStyle/>
          <a:p>
            <a:pPr algn="ctr"/>
            <a:r>
              <a:rPr lang="fr-FR" sz="2400" b="1" dirty="0"/>
              <a:t>Les différents type de variable</a:t>
            </a:r>
          </a:p>
        </p:txBody>
      </p:sp>
      <p:sp>
        <p:nvSpPr>
          <p:cNvPr id="14" name="ZoneTexte 13">
            <a:extLst>
              <a:ext uri="{FF2B5EF4-FFF2-40B4-BE49-F238E27FC236}">
                <a16:creationId xmlns:a16="http://schemas.microsoft.com/office/drawing/2014/main" id="{DE20F21E-92C8-49C3-BF87-7E56AE563964}"/>
              </a:ext>
            </a:extLst>
          </p:cNvPr>
          <p:cNvSpPr txBox="1"/>
          <p:nvPr/>
        </p:nvSpPr>
        <p:spPr>
          <a:xfrm>
            <a:off x="2236644" y="671983"/>
            <a:ext cx="9827838" cy="1477328"/>
          </a:xfrm>
          <a:prstGeom prst="rect">
            <a:avLst/>
          </a:prstGeom>
          <a:noFill/>
        </p:spPr>
        <p:txBody>
          <a:bodyPr wrap="square" rtlCol="0">
            <a:spAutoFit/>
          </a:bodyPr>
          <a:lstStyle/>
          <a:p>
            <a:pPr marL="285750" indent="-285750">
              <a:buFont typeface="Arial" panose="020B0604020202020204" pitchFamily="34" charset="0"/>
              <a:buChar char="•"/>
            </a:pPr>
            <a:r>
              <a:rPr lang="fr-FR" dirty="0"/>
              <a:t>Le</a:t>
            </a:r>
            <a:r>
              <a:rPr lang="fr-FR" b="1" dirty="0"/>
              <a:t> </a:t>
            </a:r>
            <a:r>
              <a:rPr lang="fr-FR" b="1" dirty="0" err="1"/>
              <a:t>array</a:t>
            </a:r>
            <a:r>
              <a:rPr lang="fr-FR" b="1" dirty="0"/>
              <a:t> : </a:t>
            </a:r>
            <a:r>
              <a:rPr lang="fr-FR" dirty="0"/>
              <a:t>Le type « tableau », c'est-à-dire liste ordonnée. Très utile pour stocker plusieurs valeurs dans une même variable. </a:t>
            </a:r>
          </a:p>
          <a:p>
            <a:pPr marL="269875" lvl="1"/>
            <a:r>
              <a:rPr lang="fr-FR" dirty="0"/>
              <a:t>On utilise souvent les tableaux pour contenir une série d'éléments de même type, même s'il n'est pas obligatoire que tous les éléments soient du même types. </a:t>
            </a:r>
            <a:r>
              <a:rPr lang="fr-FR" i="1" dirty="0"/>
              <a:t>Exemple: une liste de fruits, d'élèves, de noms de planètes à afficher, de courses…</a:t>
            </a:r>
            <a:endParaRPr lang="fr-FR" dirty="0"/>
          </a:p>
        </p:txBody>
      </p:sp>
      <p:pic>
        <p:nvPicPr>
          <p:cNvPr id="6" name="Image 5">
            <a:extLst>
              <a:ext uri="{FF2B5EF4-FFF2-40B4-BE49-F238E27FC236}">
                <a16:creationId xmlns:a16="http://schemas.microsoft.com/office/drawing/2014/main" id="{5EF6D7C4-F25D-4EC7-8270-AFBE302ED64D}"/>
              </a:ext>
            </a:extLst>
          </p:cNvPr>
          <p:cNvPicPr>
            <a:picLocks noChangeAspect="1"/>
          </p:cNvPicPr>
          <p:nvPr/>
        </p:nvPicPr>
        <p:blipFill>
          <a:blip r:embed="rId2"/>
          <a:stretch>
            <a:fillRect/>
          </a:stretch>
        </p:blipFill>
        <p:spPr>
          <a:xfrm>
            <a:off x="2389043" y="2359629"/>
            <a:ext cx="5887209" cy="1588612"/>
          </a:xfrm>
          <a:prstGeom prst="rect">
            <a:avLst/>
          </a:prstGeom>
        </p:spPr>
      </p:pic>
      <p:sp>
        <p:nvSpPr>
          <p:cNvPr id="7" name="Rectangle 6">
            <a:extLst>
              <a:ext uri="{FF2B5EF4-FFF2-40B4-BE49-F238E27FC236}">
                <a16:creationId xmlns:a16="http://schemas.microsoft.com/office/drawing/2014/main" id="{E60CD5B1-5855-4194-BB9E-4A435BD635DD}"/>
              </a:ext>
            </a:extLst>
          </p:cNvPr>
          <p:cNvSpPr/>
          <p:nvPr/>
        </p:nvSpPr>
        <p:spPr>
          <a:xfrm>
            <a:off x="2236643" y="4158559"/>
            <a:ext cx="9827837" cy="646331"/>
          </a:xfrm>
          <a:prstGeom prst="rect">
            <a:avLst/>
          </a:prstGeom>
        </p:spPr>
        <p:txBody>
          <a:bodyPr wrap="square">
            <a:spAutoFit/>
          </a:bodyPr>
          <a:lstStyle/>
          <a:p>
            <a:pPr marL="285750" indent="-285750">
              <a:buFont typeface="Arial" panose="020B0604020202020204" pitchFamily="34" charset="0"/>
              <a:buChar char="•"/>
            </a:pPr>
            <a:r>
              <a:rPr lang="fr-FR" dirty="0"/>
              <a:t>Le</a:t>
            </a:r>
            <a:r>
              <a:rPr lang="fr-FR" b="1" dirty="0"/>
              <a:t> objets : </a:t>
            </a:r>
            <a:r>
              <a:rPr lang="fr-FR" dirty="0"/>
              <a:t>Un objet peut stocker de multiples valeurs (comme un tableau), mais chaque valeur est indexée non pas par un nombre, mais par un nom : sa clé.</a:t>
            </a:r>
          </a:p>
        </p:txBody>
      </p:sp>
      <p:pic>
        <p:nvPicPr>
          <p:cNvPr id="8" name="Image 7">
            <a:extLst>
              <a:ext uri="{FF2B5EF4-FFF2-40B4-BE49-F238E27FC236}">
                <a16:creationId xmlns:a16="http://schemas.microsoft.com/office/drawing/2014/main" id="{07B0A694-67CA-45DB-9910-629CA50F4A9B}"/>
              </a:ext>
            </a:extLst>
          </p:cNvPr>
          <p:cNvPicPr>
            <a:picLocks noChangeAspect="1"/>
          </p:cNvPicPr>
          <p:nvPr/>
        </p:nvPicPr>
        <p:blipFill>
          <a:blip r:embed="rId3"/>
          <a:stretch>
            <a:fillRect/>
          </a:stretch>
        </p:blipFill>
        <p:spPr>
          <a:xfrm>
            <a:off x="2389043" y="4908583"/>
            <a:ext cx="2551923" cy="1744157"/>
          </a:xfrm>
          <a:prstGeom prst="rect">
            <a:avLst/>
          </a:prstGeom>
        </p:spPr>
      </p:pic>
      <p:pic>
        <p:nvPicPr>
          <p:cNvPr id="9" name="Image 8">
            <a:extLst>
              <a:ext uri="{FF2B5EF4-FFF2-40B4-BE49-F238E27FC236}">
                <a16:creationId xmlns:a16="http://schemas.microsoft.com/office/drawing/2014/main" id="{742B0BCC-127F-4A22-A2EE-D10239A0369A}"/>
              </a:ext>
            </a:extLst>
          </p:cNvPr>
          <p:cNvPicPr>
            <a:picLocks noChangeAspect="1"/>
          </p:cNvPicPr>
          <p:nvPr/>
        </p:nvPicPr>
        <p:blipFill>
          <a:blip r:embed="rId4"/>
          <a:stretch>
            <a:fillRect/>
          </a:stretch>
        </p:blipFill>
        <p:spPr>
          <a:xfrm>
            <a:off x="6254823" y="4804890"/>
            <a:ext cx="4495800" cy="1847850"/>
          </a:xfrm>
          <a:prstGeom prst="rect">
            <a:avLst/>
          </a:prstGeom>
        </p:spPr>
      </p:pic>
      <p:sp>
        <p:nvSpPr>
          <p:cNvPr id="10" name="ZoneTexte 9">
            <a:extLst>
              <a:ext uri="{FF2B5EF4-FFF2-40B4-BE49-F238E27FC236}">
                <a16:creationId xmlns:a16="http://schemas.microsoft.com/office/drawing/2014/main" id="{21BEBAFA-A892-4482-B697-18FDFB008F05}"/>
              </a:ext>
            </a:extLst>
          </p:cNvPr>
          <p:cNvSpPr txBox="1"/>
          <p:nvPr/>
        </p:nvSpPr>
        <p:spPr>
          <a:xfrm>
            <a:off x="-37689" y="675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39361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63F40BD-976C-469B-8395-AB9571ACBFB8}"/>
              </a:ext>
            </a:extLst>
          </p:cNvPr>
          <p:cNvPicPr>
            <a:picLocks noChangeAspect="1"/>
          </p:cNvPicPr>
          <p:nvPr/>
        </p:nvPicPr>
        <p:blipFill>
          <a:blip r:embed="rId2"/>
          <a:stretch>
            <a:fillRect/>
          </a:stretch>
        </p:blipFill>
        <p:spPr>
          <a:xfrm>
            <a:off x="3363424" y="1369327"/>
            <a:ext cx="6317387" cy="3253756"/>
          </a:xfrm>
          <a:prstGeom prst="rect">
            <a:avLst/>
          </a:prstGeom>
        </p:spPr>
      </p:pic>
      <p:sp>
        <p:nvSpPr>
          <p:cNvPr id="15" name="ZoneTexte 14">
            <a:extLst>
              <a:ext uri="{FF2B5EF4-FFF2-40B4-BE49-F238E27FC236}">
                <a16:creationId xmlns:a16="http://schemas.microsoft.com/office/drawing/2014/main" id="{05B93CC1-8AE3-430C-8C3C-2B6BA7889A38}"/>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Exécuter une instruction selon une condition</a:t>
            </a:r>
          </a:p>
        </p:txBody>
      </p:sp>
      <p:sp>
        <p:nvSpPr>
          <p:cNvPr id="5" name="ZoneTexte 4">
            <a:extLst>
              <a:ext uri="{FF2B5EF4-FFF2-40B4-BE49-F238E27FC236}">
                <a16:creationId xmlns:a16="http://schemas.microsoft.com/office/drawing/2014/main" id="{F994E4A2-3E87-48E7-BE12-D0F329966423}"/>
              </a:ext>
            </a:extLst>
          </p:cNvPr>
          <p:cNvSpPr txBox="1"/>
          <p:nvPr/>
        </p:nvSpPr>
        <p:spPr>
          <a:xfrm>
            <a:off x="-24989" y="1221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19361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Ouvrir une page web, comment ça marche ?</a:t>
            </a:r>
          </a:p>
        </p:txBody>
      </p:sp>
      <p:pic>
        <p:nvPicPr>
          <p:cNvPr id="3" name="Image 2">
            <a:extLst>
              <a:ext uri="{FF2B5EF4-FFF2-40B4-BE49-F238E27FC236}">
                <a16:creationId xmlns:a16="http://schemas.microsoft.com/office/drawing/2014/main" id="{E7342C1A-12AF-4D0F-8A32-F645E6D9746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backgroundMark x1="42292" y1="23125" x2="23021" y2="34063"/>
                        <a14:backgroundMark x1="23021" y1="34063" x2="25729" y2="56979"/>
                        <a14:backgroundMark x1="25729" y1="56979" x2="25417" y2="58125"/>
                        <a14:backgroundMark x1="65208" y1="37396" x2="75104" y2="56979"/>
                        <a14:backgroundMark x1="64688" y1="80729" x2="22396" y2="78854"/>
                      </a14:backgroundRemoval>
                    </a14:imgEffect>
                  </a14:imgLayer>
                </a14:imgProps>
              </a:ext>
            </a:extLst>
          </a:blip>
          <a:srcRect l="19195" t="24105" r="16016" b="20957"/>
          <a:stretch/>
        </p:blipFill>
        <p:spPr>
          <a:xfrm>
            <a:off x="2580273" y="381620"/>
            <a:ext cx="1415562" cy="1200329"/>
          </a:xfrm>
          <a:prstGeom prst="rect">
            <a:avLst/>
          </a:prstGeom>
        </p:spPr>
      </p:pic>
      <p:sp>
        <p:nvSpPr>
          <p:cNvPr id="4" name="ZoneTexte 3">
            <a:extLst>
              <a:ext uri="{FF2B5EF4-FFF2-40B4-BE49-F238E27FC236}">
                <a16:creationId xmlns:a16="http://schemas.microsoft.com/office/drawing/2014/main" id="{556E3879-7E8F-4866-98E8-45D9E42F77D5}"/>
              </a:ext>
            </a:extLst>
          </p:cNvPr>
          <p:cNvSpPr txBox="1"/>
          <p:nvPr/>
        </p:nvSpPr>
        <p:spPr>
          <a:xfrm>
            <a:off x="2240283" y="1717329"/>
            <a:ext cx="2475035" cy="1200329"/>
          </a:xfrm>
          <a:prstGeom prst="rect">
            <a:avLst/>
          </a:prstGeom>
          <a:noFill/>
        </p:spPr>
        <p:txBody>
          <a:bodyPr wrap="square" rtlCol="0">
            <a:spAutoFit/>
          </a:bodyPr>
          <a:lstStyle/>
          <a:p>
            <a:r>
              <a:rPr lang="fr-FR" dirty="0"/>
              <a:t>1- Je rentre une URL dans mon navigateur</a:t>
            </a:r>
          </a:p>
          <a:p>
            <a:endParaRPr lang="fr-FR" dirty="0"/>
          </a:p>
          <a:p>
            <a:r>
              <a:rPr lang="fr-FR" dirty="0"/>
              <a:t>On va lire le : index.html</a:t>
            </a:r>
          </a:p>
        </p:txBody>
      </p:sp>
      <p:pic>
        <p:nvPicPr>
          <p:cNvPr id="7" name="Image 6">
            <a:extLst>
              <a:ext uri="{FF2B5EF4-FFF2-40B4-BE49-F238E27FC236}">
                <a16:creationId xmlns:a16="http://schemas.microsoft.com/office/drawing/2014/main" id="{7F9BE2E3-F901-4837-831F-C81F35437FF2}"/>
              </a:ext>
            </a:extLst>
          </p:cNvPr>
          <p:cNvPicPr>
            <a:picLocks noChangeAspect="1"/>
          </p:cNvPicPr>
          <p:nvPr/>
        </p:nvPicPr>
        <p:blipFill rotWithShape="1">
          <a:blip r:embed="rId4"/>
          <a:srcRect l="38055" b="17058"/>
          <a:stretch/>
        </p:blipFill>
        <p:spPr>
          <a:xfrm>
            <a:off x="9674799" y="3591907"/>
            <a:ext cx="2226631" cy="2645988"/>
          </a:xfrm>
          <a:prstGeom prst="rect">
            <a:avLst/>
          </a:prstGeom>
        </p:spPr>
      </p:pic>
      <p:pic>
        <p:nvPicPr>
          <p:cNvPr id="8" name="Image 7">
            <a:extLst>
              <a:ext uri="{FF2B5EF4-FFF2-40B4-BE49-F238E27FC236}">
                <a16:creationId xmlns:a16="http://schemas.microsoft.com/office/drawing/2014/main" id="{30BC16E5-9534-46F8-9C60-DE130FBE81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00" b="94333" l="10000" r="90000">
                        <a14:foregroundMark x1="31500" y1="8500" x2="49500" y2="10000"/>
                        <a14:foregroundMark x1="49500" y1="10000" x2="66667" y2="6500"/>
                        <a14:foregroundMark x1="66667" y1="6500" x2="75500" y2="8333"/>
                        <a14:foregroundMark x1="75500" y1="8333" x2="72667" y2="16167"/>
                        <a14:foregroundMark x1="72667" y1="16167" x2="65333" y2="21667"/>
                        <a14:foregroundMark x1="65333" y1="21667" x2="78167" y2="30167"/>
                        <a14:foregroundMark x1="78167" y1="30167" x2="87833" y2="33167"/>
                        <a14:foregroundMark x1="87833" y1="33167" x2="63833" y2="40500"/>
                        <a14:foregroundMark x1="63833" y1="40500" x2="68833" y2="48333"/>
                        <a14:foregroundMark x1="68833" y1="48333" x2="63333" y2="57000"/>
                        <a14:foregroundMark x1="63333" y1="57000" x2="55167" y2="62333"/>
                        <a14:foregroundMark x1="55167" y1="62333" x2="69500" y2="74333"/>
                        <a14:foregroundMark x1="69500" y1="74333" x2="72667" y2="83667"/>
                        <a14:foregroundMark x1="72667" y1="83667" x2="66833" y2="88667"/>
                        <a14:foregroundMark x1="43167" y1="6667" x2="55333" y2="6333"/>
                        <a14:foregroundMark x1="55333" y1="6333" x2="81333" y2="7000"/>
                        <a14:foregroundMark x1="81333" y1="7000" x2="81167" y2="7333"/>
                        <a14:foregroundMark x1="51000" y1="14000" x2="54333" y2="69833"/>
                        <a14:foregroundMark x1="54333" y1="69833" x2="51667" y2="78000"/>
                        <a14:foregroundMark x1="51667" y1="78000" x2="52167" y2="87500"/>
                        <a14:foregroundMark x1="38000" y1="91500" x2="57333" y2="93000"/>
                        <a14:foregroundMark x1="57333" y1="93000" x2="67833" y2="92167"/>
                        <a14:foregroundMark x1="47833" y1="94333" x2="47833" y2="94333"/>
                        <a14:foregroundMark x1="15500" y1="32500" x2="17000" y2="41333"/>
                        <a14:foregroundMark x1="17000" y1="41333" x2="16000" y2="50333"/>
                        <a14:foregroundMark x1="19333" y1="63000" x2="19333" y2="51833"/>
                        <a14:foregroundMark x1="19333" y1="51833" x2="21667" y2="42833"/>
                        <a14:foregroundMark x1="21667" y1="42833" x2="21167" y2="63167"/>
                        <a14:foregroundMark x1="21167" y1="63167" x2="20500" y2="63333"/>
                      </a14:backgroundRemoval>
                    </a14:imgEffect>
                  </a14:imgLayer>
                </a14:imgProps>
              </a:ext>
            </a:extLst>
          </a:blip>
          <a:stretch>
            <a:fillRect/>
          </a:stretch>
        </p:blipFill>
        <p:spPr>
          <a:xfrm>
            <a:off x="5225965" y="5333576"/>
            <a:ext cx="1463919" cy="1463919"/>
          </a:xfrm>
          <a:prstGeom prst="rect">
            <a:avLst/>
          </a:prstGeom>
        </p:spPr>
      </p:pic>
      <p:pic>
        <p:nvPicPr>
          <p:cNvPr id="12" name="Image 11">
            <a:extLst>
              <a:ext uri="{FF2B5EF4-FFF2-40B4-BE49-F238E27FC236}">
                <a16:creationId xmlns:a16="http://schemas.microsoft.com/office/drawing/2014/main" id="{D47282F8-147E-42CE-8D56-8C656F04A3A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41" b="94141" l="9766" r="89844">
                        <a14:foregroundMark x1="18750" y1="7813" x2="30859" y2="6641"/>
                        <a14:foregroundMark x1="32031" y1="91016" x2="32031" y2="91016"/>
                        <a14:foregroundMark x1="69922" y1="92969" x2="69922" y2="92969"/>
                        <a14:foregroundMark x1="33594" y1="94141" x2="33594" y2="93750"/>
                      </a14:backgroundRemoval>
                    </a14:imgEffect>
                  </a14:imgLayer>
                </a14:imgProps>
              </a:ext>
            </a:extLst>
          </a:blip>
          <a:stretch>
            <a:fillRect/>
          </a:stretch>
        </p:blipFill>
        <p:spPr>
          <a:xfrm>
            <a:off x="5327195" y="3196003"/>
            <a:ext cx="1182463" cy="1182463"/>
          </a:xfrm>
          <a:prstGeom prst="rect">
            <a:avLst/>
          </a:prstGeom>
        </p:spPr>
      </p:pic>
      <p:pic>
        <p:nvPicPr>
          <p:cNvPr id="13" name="Image 12">
            <a:extLst>
              <a:ext uri="{FF2B5EF4-FFF2-40B4-BE49-F238E27FC236}">
                <a16:creationId xmlns:a16="http://schemas.microsoft.com/office/drawing/2014/main" id="{38542843-88EE-46F5-8EE2-B3ED8594538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57031" y1="17773" x2="57031" y2="17383"/>
                        <a14:foregroundMark x1="58203" y1="16602" x2="45898" y2="14063"/>
                        <a14:foregroundMark x1="45898" y1="14063" x2="30078" y2="19922"/>
                        <a14:foregroundMark x1="24219" y1="25586" x2="16797" y2="38867"/>
                        <a14:foregroundMark x1="30273" y1="47070" x2="31445" y2="50586"/>
                        <a14:foregroundMark x1="44141" y1="46484" x2="46094" y2="50586"/>
                        <a14:foregroundMark x1="58984" y1="46094" x2="60742" y2="51953"/>
                      </a14:backgroundRemoval>
                    </a14:imgEffect>
                  </a14:imgLayer>
                </a14:imgProps>
              </a:ext>
            </a:extLst>
          </a:blip>
          <a:stretch>
            <a:fillRect/>
          </a:stretch>
        </p:blipFill>
        <p:spPr>
          <a:xfrm>
            <a:off x="4020081" y="3796443"/>
            <a:ext cx="1015914" cy="1015914"/>
          </a:xfrm>
          <a:prstGeom prst="rect">
            <a:avLst/>
          </a:prstGeom>
        </p:spPr>
      </p:pic>
      <p:sp>
        <p:nvSpPr>
          <p:cNvPr id="14" name="Flèche : bas 13">
            <a:extLst>
              <a:ext uri="{FF2B5EF4-FFF2-40B4-BE49-F238E27FC236}">
                <a16:creationId xmlns:a16="http://schemas.microsoft.com/office/drawing/2014/main" id="{AA965791-F301-40DD-90BB-7D25BCB597AB}"/>
              </a:ext>
            </a:extLst>
          </p:cNvPr>
          <p:cNvSpPr/>
          <p:nvPr/>
        </p:nvSpPr>
        <p:spPr>
          <a:xfrm>
            <a:off x="3147646" y="2959579"/>
            <a:ext cx="285750" cy="698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angle droit 14">
            <a:extLst>
              <a:ext uri="{FF2B5EF4-FFF2-40B4-BE49-F238E27FC236}">
                <a16:creationId xmlns:a16="http://schemas.microsoft.com/office/drawing/2014/main" id="{01183518-3E72-499C-B665-BE097ADD0570}"/>
              </a:ext>
            </a:extLst>
          </p:cNvPr>
          <p:cNvSpPr/>
          <p:nvPr/>
        </p:nvSpPr>
        <p:spPr>
          <a:xfrm rot="5400000">
            <a:off x="3510127" y="4490672"/>
            <a:ext cx="1019907" cy="1868365"/>
          </a:xfrm>
          <a:prstGeom prst="bentUpArrow">
            <a:avLst>
              <a:gd name="adj1" fmla="val 16810"/>
              <a:gd name="adj2" fmla="val 1875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bas 15">
            <a:extLst>
              <a:ext uri="{FF2B5EF4-FFF2-40B4-BE49-F238E27FC236}">
                <a16:creationId xmlns:a16="http://schemas.microsoft.com/office/drawing/2014/main" id="{EEE85C9E-62C9-4D39-9793-27A74728D59F}"/>
              </a:ext>
            </a:extLst>
          </p:cNvPr>
          <p:cNvSpPr/>
          <p:nvPr/>
        </p:nvSpPr>
        <p:spPr>
          <a:xfrm rot="10800000">
            <a:off x="5775551" y="4497682"/>
            <a:ext cx="285750" cy="698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bas 16">
            <a:extLst>
              <a:ext uri="{FF2B5EF4-FFF2-40B4-BE49-F238E27FC236}">
                <a16:creationId xmlns:a16="http://schemas.microsoft.com/office/drawing/2014/main" id="{82F2FC71-13D6-4A78-8198-ED0EC0299B03}"/>
              </a:ext>
            </a:extLst>
          </p:cNvPr>
          <p:cNvSpPr/>
          <p:nvPr/>
        </p:nvSpPr>
        <p:spPr>
          <a:xfrm rot="10800000">
            <a:off x="5720533" y="2377798"/>
            <a:ext cx="285750" cy="698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a:extLst>
              <a:ext uri="{FF2B5EF4-FFF2-40B4-BE49-F238E27FC236}">
                <a16:creationId xmlns:a16="http://schemas.microsoft.com/office/drawing/2014/main" id="{D0DB675D-31F2-4B80-B509-77B30B5A7E9C}"/>
              </a:ext>
            </a:extLst>
          </p:cNvPr>
          <p:cNvPicPr>
            <a:picLocks noChangeAspect="1"/>
          </p:cNvPicPr>
          <p:nvPr/>
        </p:nvPicPr>
        <p:blipFill rotWithShape="1">
          <a:blip r:embed="rId11"/>
          <a:srcRect r="74018"/>
          <a:stretch/>
        </p:blipFill>
        <p:spPr>
          <a:xfrm>
            <a:off x="5084856" y="1290278"/>
            <a:ext cx="1667138" cy="1003934"/>
          </a:xfrm>
          <a:prstGeom prst="rect">
            <a:avLst/>
          </a:prstGeom>
        </p:spPr>
      </p:pic>
      <p:sp>
        <p:nvSpPr>
          <p:cNvPr id="19" name="Flèche : angle droit 18">
            <a:extLst>
              <a:ext uri="{FF2B5EF4-FFF2-40B4-BE49-F238E27FC236}">
                <a16:creationId xmlns:a16="http://schemas.microsoft.com/office/drawing/2014/main" id="{FC049466-6FC0-4B6B-99F3-38B50D64598A}"/>
              </a:ext>
            </a:extLst>
          </p:cNvPr>
          <p:cNvSpPr/>
          <p:nvPr/>
        </p:nvSpPr>
        <p:spPr>
          <a:xfrm rot="5400000" flipH="1">
            <a:off x="7568598" y="-1047887"/>
            <a:ext cx="523221" cy="4069519"/>
          </a:xfrm>
          <a:prstGeom prst="bentUpArrow">
            <a:avLst>
              <a:gd name="adj1" fmla="val 31934"/>
              <a:gd name="adj2" fmla="val 36814"/>
              <a:gd name="adj3"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FE0AE106-5C4F-4DA2-BAEA-F6A725427B58}"/>
              </a:ext>
            </a:extLst>
          </p:cNvPr>
          <p:cNvPicPr>
            <a:picLocks noChangeAspect="1"/>
          </p:cNvPicPr>
          <p:nvPr/>
        </p:nvPicPr>
        <p:blipFill rotWithShape="1">
          <a:blip r:embed="rId4"/>
          <a:srcRect t="39424" r="67429" b="15854"/>
          <a:stretch/>
        </p:blipFill>
        <p:spPr>
          <a:xfrm>
            <a:off x="9962658" y="567784"/>
            <a:ext cx="1667138" cy="2031573"/>
          </a:xfrm>
          <a:prstGeom prst="rect">
            <a:avLst/>
          </a:prstGeom>
        </p:spPr>
      </p:pic>
      <p:sp>
        <p:nvSpPr>
          <p:cNvPr id="21" name="Flèche : bas 20">
            <a:extLst>
              <a:ext uri="{FF2B5EF4-FFF2-40B4-BE49-F238E27FC236}">
                <a16:creationId xmlns:a16="http://schemas.microsoft.com/office/drawing/2014/main" id="{6D9B1414-5BA8-436E-A3F6-4FE2636B73CD}"/>
              </a:ext>
            </a:extLst>
          </p:cNvPr>
          <p:cNvSpPr/>
          <p:nvPr/>
        </p:nvSpPr>
        <p:spPr>
          <a:xfrm>
            <a:off x="10645239" y="2779847"/>
            <a:ext cx="285750" cy="698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AD15C76E-D345-4FE8-BB03-6BC0B0B34F4E}"/>
              </a:ext>
            </a:extLst>
          </p:cNvPr>
          <p:cNvSpPr txBox="1"/>
          <p:nvPr/>
        </p:nvSpPr>
        <p:spPr>
          <a:xfrm>
            <a:off x="2053003" y="3658568"/>
            <a:ext cx="2475035" cy="1200329"/>
          </a:xfrm>
          <a:prstGeom prst="rect">
            <a:avLst/>
          </a:prstGeom>
          <a:noFill/>
        </p:spPr>
        <p:txBody>
          <a:bodyPr wrap="square" rtlCol="0">
            <a:spAutoFit/>
          </a:bodyPr>
          <a:lstStyle/>
          <a:p>
            <a:r>
              <a:rPr lang="fr-FR" dirty="0"/>
              <a:t>2- Mon navigateur lance une demande qui est envoyé par mon ordinateur via internet </a:t>
            </a:r>
          </a:p>
        </p:txBody>
      </p:sp>
      <p:sp>
        <p:nvSpPr>
          <p:cNvPr id="23" name="ZoneTexte 22">
            <a:extLst>
              <a:ext uri="{FF2B5EF4-FFF2-40B4-BE49-F238E27FC236}">
                <a16:creationId xmlns:a16="http://schemas.microsoft.com/office/drawing/2014/main" id="{43AA439A-0525-48A2-86EA-9EB3C82365A7}"/>
              </a:ext>
            </a:extLst>
          </p:cNvPr>
          <p:cNvSpPr txBox="1"/>
          <p:nvPr/>
        </p:nvSpPr>
        <p:spPr>
          <a:xfrm>
            <a:off x="2053003" y="5990812"/>
            <a:ext cx="3617443" cy="646331"/>
          </a:xfrm>
          <a:prstGeom prst="rect">
            <a:avLst/>
          </a:prstGeom>
          <a:noFill/>
        </p:spPr>
        <p:txBody>
          <a:bodyPr wrap="square" rtlCol="0">
            <a:spAutoFit/>
          </a:bodyPr>
          <a:lstStyle/>
          <a:p>
            <a:r>
              <a:rPr lang="fr-FR" dirty="0"/>
              <a:t>3- On obtient l’identité de l’ordinateur qui contient ce fichier</a:t>
            </a:r>
          </a:p>
        </p:txBody>
      </p:sp>
      <p:sp>
        <p:nvSpPr>
          <p:cNvPr id="24" name="ZoneTexte 23">
            <a:extLst>
              <a:ext uri="{FF2B5EF4-FFF2-40B4-BE49-F238E27FC236}">
                <a16:creationId xmlns:a16="http://schemas.microsoft.com/office/drawing/2014/main" id="{C15A987E-9116-4995-A1CA-DA2E8274B618}"/>
              </a:ext>
            </a:extLst>
          </p:cNvPr>
          <p:cNvSpPr txBox="1"/>
          <p:nvPr/>
        </p:nvSpPr>
        <p:spPr>
          <a:xfrm>
            <a:off x="6061301" y="2377798"/>
            <a:ext cx="2098431" cy="646331"/>
          </a:xfrm>
          <a:prstGeom prst="rect">
            <a:avLst/>
          </a:prstGeom>
          <a:noFill/>
        </p:spPr>
        <p:txBody>
          <a:bodyPr wrap="square" rtlCol="0">
            <a:spAutoFit/>
          </a:bodyPr>
          <a:lstStyle/>
          <a:p>
            <a:r>
              <a:rPr lang="fr-FR" dirty="0"/>
              <a:t>3- On va chercher le fichier index.html</a:t>
            </a:r>
          </a:p>
        </p:txBody>
      </p:sp>
      <p:sp>
        <p:nvSpPr>
          <p:cNvPr id="25" name="ZoneTexte 24">
            <a:extLst>
              <a:ext uri="{FF2B5EF4-FFF2-40B4-BE49-F238E27FC236}">
                <a16:creationId xmlns:a16="http://schemas.microsoft.com/office/drawing/2014/main" id="{F0DC3960-A133-4C5D-8114-03249AEC1619}"/>
              </a:ext>
            </a:extLst>
          </p:cNvPr>
          <p:cNvSpPr txBox="1"/>
          <p:nvPr/>
        </p:nvSpPr>
        <p:spPr>
          <a:xfrm>
            <a:off x="7369647" y="3804798"/>
            <a:ext cx="2098431" cy="1477328"/>
          </a:xfrm>
          <a:prstGeom prst="rect">
            <a:avLst/>
          </a:prstGeom>
          <a:noFill/>
        </p:spPr>
        <p:txBody>
          <a:bodyPr wrap="square" rtlCol="0">
            <a:spAutoFit/>
          </a:bodyPr>
          <a:lstStyle/>
          <a:p>
            <a:r>
              <a:rPr lang="fr-FR" dirty="0"/>
              <a:t>5- Notre navigateur lis aussi les différents fichiers qui sont liés à ce fichier html </a:t>
            </a:r>
          </a:p>
        </p:txBody>
      </p:sp>
      <p:pic>
        <p:nvPicPr>
          <p:cNvPr id="26" name="Image 25">
            <a:extLst>
              <a:ext uri="{FF2B5EF4-FFF2-40B4-BE49-F238E27FC236}">
                <a16:creationId xmlns:a16="http://schemas.microsoft.com/office/drawing/2014/main" id="{158EB2C7-C15B-4990-8C79-6D17645F15D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backgroundMark x1="42292" y1="23125" x2="23021" y2="34063"/>
                        <a14:backgroundMark x1="23021" y1="34063" x2="25729" y2="56979"/>
                        <a14:backgroundMark x1="25729" y1="56979" x2="25417" y2="58125"/>
                        <a14:backgroundMark x1="65208" y1="37396" x2="75104" y2="56979"/>
                        <a14:backgroundMark x1="64688" y1="80729" x2="22396" y2="78854"/>
                      </a14:backgroundRemoval>
                    </a14:imgEffect>
                  </a14:imgLayer>
                </a14:imgProps>
              </a:ext>
            </a:extLst>
          </a:blip>
          <a:srcRect l="19195" t="24105" r="16016" b="20957"/>
          <a:stretch/>
        </p:blipFill>
        <p:spPr>
          <a:xfrm>
            <a:off x="9468078" y="3527800"/>
            <a:ext cx="1415562" cy="1200329"/>
          </a:xfrm>
          <a:prstGeom prst="rect">
            <a:avLst/>
          </a:prstGeom>
        </p:spPr>
      </p:pic>
      <p:sp>
        <p:nvSpPr>
          <p:cNvPr id="27" name="ZoneTexte 26">
            <a:extLst>
              <a:ext uri="{FF2B5EF4-FFF2-40B4-BE49-F238E27FC236}">
                <a16:creationId xmlns:a16="http://schemas.microsoft.com/office/drawing/2014/main" id="{3AC0186A-FB1C-4FAE-96BB-606733600175}"/>
              </a:ext>
            </a:extLst>
          </p:cNvPr>
          <p:cNvSpPr txBox="1"/>
          <p:nvPr/>
        </p:nvSpPr>
        <p:spPr>
          <a:xfrm>
            <a:off x="8620858" y="1213047"/>
            <a:ext cx="1318588" cy="923330"/>
          </a:xfrm>
          <a:prstGeom prst="rect">
            <a:avLst/>
          </a:prstGeom>
          <a:noFill/>
        </p:spPr>
        <p:txBody>
          <a:bodyPr wrap="square" rtlCol="0">
            <a:spAutoFit/>
          </a:bodyPr>
          <a:lstStyle/>
          <a:p>
            <a:r>
              <a:rPr lang="fr-FR" dirty="0"/>
              <a:t>4- Notre navigateur le lis</a:t>
            </a:r>
          </a:p>
        </p:txBody>
      </p:sp>
      <p:sp>
        <p:nvSpPr>
          <p:cNvPr id="28" name="ZoneTexte 27">
            <a:extLst>
              <a:ext uri="{FF2B5EF4-FFF2-40B4-BE49-F238E27FC236}">
                <a16:creationId xmlns:a16="http://schemas.microsoft.com/office/drawing/2014/main" id="{751E1A35-18F6-4788-BE41-70A9C84CC338}"/>
              </a:ext>
            </a:extLst>
          </p:cNvPr>
          <p:cNvSpPr txBox="1"/>
          <p:nvPr/>
        </p:nvSpPr>
        <p:spPr>
          <a:xfrm>
            <a:off x="-35560" y="1244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32182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4B90F49-5E1B-4422-8B3D-A63622520AFD}"/>
              </a:ext>
            </a:extLst>
          </p:cNvPr>
          <p:cNvPicPr>
            <a:picLocks noChangeAspect="1"/>
          </p:cNvPicPr>
          <p:nvPr/>
        </p:nvPicPr>
        <p:blipFill>
          <a:blip r:embed="rId2"/>
          <a:stretch>
            <a:fillRect/>
          </a:stretch>
        </p:blipFill>
        <p:spPr>
          <a:xfrm>
            <a:off x="4191406" y="918949"/>
            <a:ext cx="5662139" cy="4806286"/>
          </a:xfrm>
          <a:prstGeom prst="rect">
            <a:avLst/>
          </a:prstGeom>
        </p:spPr>
      </p:pic>
      <p:sp>
        <p:nvSpPr>
          <p:cNvPr id="8" name="ZoneTexte 7">
            <a:extLst>
              <a:ext uri="{FF2B5EF4-FFF2-40B4-BE49-F238E27FC236}">
                <a16:creationId xmlns:a16="http://schemas.microsoft.com/office/drawing/2014/main" id="{7E21869F-6CB2-43CE-BCAC-CCAAF521EA20}"/>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Exécuter une instruction selon une condition</a:t>
            </a:r>
          </a:p>
        </p:txBody>
      </p:sp>
      <p:sp>
        <p:nvSpPr>
          <p:cNvPr id="6" name="ZoneTexte 5">
            <a:extLst>
              <a:ext uri="{FF2B5EF4-FFF2-40B4-BE49-F238E27FC236}">
                <a16:creationId xmlns:a16="http://schemas.microsoft.com/office/drawing/2014/main" id="{613E1050-6DA4-42C4-993B-A4B78D652B7D}"/>
              </a:ext>
            </a:extLst>
          </p:cNvPr>
          <p:cNvSpPr txBox="1"/>
          <p:nvPr/>
        </p:nvSpPr>
        <p:spPr>
          <a:xfrm>
            <a:off x="-24989" y="1221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956823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Exécuter une instruction selon une condition</a:t>
            </a:r>
          </a:p>
        </p:txBody>
      </p:sp>
      <p:pic>
        <p:nvPicPr>
          <p:cNvPr id="5" name="Image 4">
            <a:extLst>
              <a:ext uri="{FF2B5EF4-FFF2-40B4-BE49-F238E27FC236}">
                <a16:creationId xmlns:a16="http://schemas.microsoft.com/office/drawing/2014/main" id="{FE642B54-E8F7-4A29-8710-14200C4DA910}"/>
              </a:ext>
            </a:extLst>
          </p:cNvPr>
          <p:cNvPicPr>
            <a:picLocks noChangeAspect="1"/>
          </p:cNvPicPr>
          <p:nvPr/>
        </p:nvPicPr>
        <p:blipFill>
          <a:blip r:embed="rId2"/>
          <a:stretch>
            <a:fillRect/>
          </a:stretch>
        </p:blipFill>
        <p:spPr>
          <a:xfrm>
            <a:off x="3403841" y="487866"/>
            <a:ext cx="6934321" cy="6352021"/>
          </a:xfrm>
          <a:prstGeom prst="rect">
            <a:avLst/>
          </a:prstGeom>
        </p:spPr>
      </p:pic>
      <p:sp>
        <p:nvSpPr>
          <p:cNvPr id="7" name="ZoneTexte 6">
            <a:extLst>
              <a:ext uri="{FF2B5EF4-FFF2-40B4-BE49-F238E27FC236}">
                <a16:creationId xmlns:a16="http://schemas.microsoft.com/office/drawing/2014/main" id="{C7231891-971B-4B7B-92F8-6A9C0506F6FF}"/>
              </a:ext>
            </a:extLst>
          </p:cNvPr>
          <p:cNvSpPr txBox="1"/>
          <p:nvPr/>
        </p:nvSpPr>
        <p:spPr>
          <a:xfrm>
            <a:off x="-24989" y="1221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942187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Exécuter une instruction selon une condition</a:t>
            </a:r>
          </a:p>
        </p:txBody>
      </p:sp>
      <p:pic>
        <p:nvPicPr>
          <p:cNvPr id="2" name="Image 1">
            <a:extLst>
              <a:ext uri="{FF2B5EF4-FFF2-40B4-BE49-F238E27FC236}">
                <a16:creationId xmlns:a16="http://schemas.microsoft.com/office/drawing/2014/main" id="{BAA2DD39-0432-4338-9544-46B62DF23702}"/>
              </a:ext>
            </a:extLst>
          </p:cNvPr>
          <p:cNvPicPr>
            <a:picLocks noChangeAspect="1"/>
          </p:cNvPicPr>
          <p:nvPr/>
        </p:nvPicPr>
        <p:blipFill>
          <a:blip r:embed="rId2"/>
          <a:stretch>
            <a:fillRect/>
          </a:stretch>
        </p:blipFill>
        <p:spPr>
          <a:xfrm>
            <a:off x="2077613" y="904068"/>
            <a:ext cx="7815380" cy="2295394"/>
          </a:xfrm>
          <a:prstGeom prst="rect">
            <a:avLst/>
          </a:prstGeom>
        </p:spPr>
      </p:pic>
      <p:pic>
        <p:nvPicPr>
          <p:cNvPr id="3" name="Image 2">
            <a:extLst>
              <a:ext uri="{FF2B5EF4-FFF2-40B4-BE49-F238E27FC236}">
                <a16:creationId xmlns:a16="http://schemas.microsoft.com/office/drawing/2014/main" id="{F5C17B7C-ED89-4921-9E6A-F9B3A0C7A841}"/>
              </a:ext>
            </a:extLst>
          </p:cNvPr>
          <p:cNvPicPr>
            <a:picLocks noChangeAspect="1"/>
          </p:cNvPicPr>
          <p:nvPr/>
        </p:nvPicPr>
        <p:blipFill>
          <a:blip r:embed="rId3"/>
          <a:stretch>
            <a:fillRect/>
          </a:stretch>
        </p:blipFill>
        <p:spPr>
          <a:xfrm>
            <a:off x="2077613" y="3372712"/>
            <a:ext cx="8397552" cy="2295394"/>
          </a:xfrm>
          <a:prstGeom prst="rect">
            <a:avLst/>
          </a:prstGeom>
        </p:spPr>
      </p:pic>
      <p:pic>
        <p:nvPicPr>
          <p:cNvPr id="6" name="Image 5">
            <a:extLst>
              <a:ext uri="{FF2B5EF4-FFF2-40B4-BE49-F238E27FC236}">
                <a16:creationId xmlns:a16="http://schemas.microsoft.com/office/drawing/2014/main" id="{52FEBBC9-C0B6-4575-B632-1D3D47E892F7}"/>
              </a:ext>
            </a:extLst>
          </p:cNvPr>
          <p:cNvPicPr>
            <a:picLocks noChangeAspect="1"/>
          </p:cNvPicPr>
          <p:nvPr/>
        </p:nvPicPr>
        <p:blipFill>
          <a:blip r:embed="rId4"/>
          <a:stretch>
            <a:fillRect/>
          </a:stretch>
        </p:blipFill>
        <p:spPr>
          <a:xfrm>
            <a:off x="6871002" y="1678639"/>
            <a:ext cx="3184776" cy="1484429"/>
          </a:xfrm>
          <a:prstGeom prst="rect">
            <a:avLst/>
          </a:prstGeom>
        </p:spPr>
      </p:pic>
      <p:pic>
        <p:nvPicPr>
          <p:cNvPr id="7" name="Image 6">
            <a:extLst>
              <a:ext uri="{FF2B5EF4-FFF2-40B4-BE49-F238E27FC236}">
                <a16:creationId xmlns:a16="http://schemas.microsoft.com/office/drawing/2014/main" id="{D0D3C5E7-0318-4DF5-AA78-E041956525E5}"/>
              </a:ext>
            </a:extLst>
          </p:cNvPr>
          <p:cNvPicPr>
            <a:picLocks noChangeAspect="1"/>
          </p:cNvPicPr>
          <p:nvPr/>
        </p:nvPicPr>
        <p:blipFill>
          <a:blip r:embed="rId5"/>
          <a:stretch>
            <a:fillRect/>
          </a:stretch>
        </p:blipFill>
        <p:spPr>
          <a:xfrm>
            <a:off x="6235133" y="5034717"/>
            <a:ext cx="3879254" cy="1613277"/>
          </a:xfrm>
          <a:prstGeom prst="rect">
            <a:avLst/>
          </a:prstGeom>
        </p:spPr>
      </p:pic>
      <p:sp>
        <p:nvSpPr>
          <p:cNvPr id="10" name="ZoneTexte 9">
            <a:extLst>
              <a:ext uri="{FF2B5EF4-FFF2-40B4-BE49-F238E27FC236}">
                <a16:creationId xmlns:a16="http://schemas.microsoft.com/office/drawing/2014/main" id="{E9BA67D9-2A48-4F15-B1A7-8CA3FC52A4F9}"/>
              </a:ext>
            </a:extLst>
          </p:cNvPr>
          <p:cNvSpPr txBox="1"/>
          <p:nvPr/>
        </p:nvSpPr>
        <p:spPr>
          <a:xfrm>
            <a:off x="-24989" y="1221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922083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Les raccourcis au if</a:t>
            </a:r>
          </a:p>
        </p:txBody>
      </p:sp>
      <p:pic>
        <p:nvPicPr>
          <p:cNvPr id="5" name="Image 4">
            <a:extLst>
              <a:ext uri="{FF2B5EF4-FFF2-40B4-BE49-F238E27FC236}">
                <a16:creationId xmlns:a16="http://schemas.microsoft.com/office/drawing/2014/main" id="{C77FC17C-8A9A-4EE4-AF69-BFB64C8BF17D}"/>
              </a:ext>
            </a:extLst>
          </p:cNvPr>
          <p:cNvPicPr>
            <a:picLocks noChangeAspect="1"/>
          </p:cNvPicPr>
          <p:nvPr/>
        </p:nvPicPr>
        <p:blipFill>
          <a:blip r:embed="rId2"/>
          <a:stretch>
            <a:fillRect/>
          </a:stretch>
        </p:blipFill>
        <p:spPr>
          <a:xfrm>
            <a:off x="2041072" y="3113024"/>
            <a:ext cx="4191000" cy="3257550"/>
          </a:xfrm>
          <a:prstGeom prst="rect">
            <a:avLst/>
          </a:prstGeom>
        </p:spPr>
      </p:pic>
      <p:pic>
        <p:nvPicPr>
          <p:cNvPr id="8" name="Image 7">
            <a:extLst>
              <a:ext uri="{FF2B5EF4-FFF2-40B4-BE49-F238E27FC236}">
                <a16:creationId xmlns:a16="http://schemas.microsoft.com/office/drawing/2014/main" id="{A6E61D1E-53E1-434D-9539-05394C450323}"/>
              </a:ext>
            </a:extLst>
          </p:cNvPr>
          <p:cNvPicPr>
            <a:picLocks noChangeAspect="1"/>
          </p:cNvPicPr>
          <p:nvPr/>
        </p:nvPicPr>
        <p:blipFill>
          <a:blip r:embed="rId3"/>
          <a:stretch>
            <a:fillRect/>
          </a:stretch>
        </p:blipFill>
        <p:spPr>
          <a:xfrm>
            <a:off x="2572546" y="1299028"/>
            <a:ext cx="2352675" cy="1485900"/>
          </a:xfrm>
          <a:prstGeom prst="rect">
            <a:avLst/>
          </a:prstGeom>
        </p:spPr>
      </p:pic>
      <p:pic>
        <p:nvPicPr>
          <p:cNvPr id="9" name="Image 8">
            <a:extLst>
              <a:ext uri="{FF2B5EF4-FFF2-40B4-BE49-F238E27FC236}">
                <a16:creationId xmlns:a16="http://schemas.microsoft.com/office/drawing/2014/main" id="{E51A8329-9C06-4A8D-A58C-330D446A6C46}"/>
              </a:ext>
            </a:extLst>
          </p:cNvPr>
          <p:cNvPicPr>
            <a:picLocks noChangeAspect="1"/>
          </p:cNvPicPr>
          <p:nvPr/>
        </p:nvPicPr>
        <p:blipFill>
          <a:blip r:embed="rId4"/>
          <a:stretch>
            <a:fillRect/>
          </a:stretch>
        </p:blipFill>
        <p:spPr>
          <a:xfrm>
            <a:off x="8759015" y="1299028"/>
            <a:ext cx="3101067" cy="2129972"/>
          </a:xfrm>
          <a:prstGeom prst="rect">
            <a:avLst/>
          </a:prstGeom>
        </p:spPr>
      </p:pic>
      <p:sp>
        <p:nvSpPr>
          <p:cNvPr id="10" name="ZoneTexte 9">
            <a:extLst>
              <a:ext uri="{FF2B5EF4-FFF2-40B4-BE49-F238E27FC236}">
                <a16:creationId xmlns:a16="http://schemas.microsoft.com/office/drawing/2014/main" id="{2A70FF1C-DD4C-4C66-BE54-47107AAA587F}"/>
              </a:ext>
            </a:extLst>
          </p:cNvPr>
          <p:cNvSpPr txBox="1"/>
          <p:nvPr/>
        </p:nvSpPr>
        <p:spPr>
          <a:xfrm>
            <a:off x="2572546" y="597708"/>
            <a:ext cx="2111421" cy="373224"/>
          </a:xfrm>
          <a:prstGeom prst="rect">
            <a:avLst/>
          </a:prstGeom>
          <a:noFill/>
        </p:spPr>
        <p:txBody>
          <a:bodyPr wrap="square" rtlCol="0">
            <a:spAutoFit/>
          </a:bodyPr>
          <a:lstStyle/>
          <a:p>
            <a:pPr algn="ctr"/>
            <a:r>
              <a:rPr lang="fr-FR" b="1" u="sng" dirty="0"/>
              <a:t>Le switch</a:t>
            </a:r>
          </a:p>
        </p:txBody>
      </p:sp>
      <p:sp>
        <p:nvSpPr>
          <p:cNvPr id="14" name="ZoneTexte 13">
            <a:extLst>
              <a:ext uri="{FF2B5EF4-FFF2-40B4-BE49-F238E27FC236}">
                <a16:creationId xmlns:a16="http://schemas.microsoft.com/office/drawing/2014/main" id="{A5E5925B-8AC5-4340-BF6B-F1BE1C85068B}"/>
              </a:ext>
            </a:extLst>
          </p:cNvPr>
          <p:cNvSpPr txBox="1"/>
          <p:nvPr/>
        </p:nvSpPr>
        <p:spPr>
          <a:xfrm>
            <a:off x="9253837" y="594888"/>
            <a:ext cx="2111421" cy="373224"/>
          </a:xfrm>
          <a:prstGeom prst="rect">
            <a:avLst/>
          </a:prstGeom>
          <a:noFill/>
        </p:spPr>
        <p:txBody>
          <a:bodyPr wrap="square" rtlCol="0">
            <a:spAutoFit/>
          </a:bodyPr>
          <a:lstStyle/>
          <a:p>
            <a:pPr algn="ctr"/>
            <a:r>
              <a:rPr lang="fr-FR" b="1" u="sng" dirty="0"/>
              <a:t>La ternaire</a:t>
            </a:r>
          </a:p>
        </p:txBody>
      </p:sp>
      <p:sp>
        <p:nvSpPr>
          <p:cNvPr id="16" name="ZoneTexte 15">
            <a:extLst>
              <a:ext uri="{FF2B5EF4-FFF2-40B4-BE49-F238E27FC236}">
                <a16:creationId xmlns:a16="http://schemas.microsoft.com/office/drawing/2014/main" id="{C7F537A0-DE3D-496C-AF80-AE5FDF85138D}"/>
              </a:ext>
            </a:extLst>
          </p:cNvPr>
          <p:cNvSpPr txBox="1"/>
          <p:nvPr/>
        </p:nvSpPr>
        <p:spPr>
          <a:xfrm>
            <a:off x="-24989" y="1221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610075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818D679-3C2E-4584-A5AD-4E99931D5B72}"/>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Les opérateurs </a:t>
            </a:r>
          </a:p>
        </p:txBody>
      </p:sp>
      <p:pic>
        <p:nvPicPr>
          <p:cNvPr id="5" name="Image 4">
            <a:extLst>
              <a:ext uri="{FF2B5EF4-FFF2-40B4-BE49-F238E27FC236}">
                <a16:creationId xmlns:a16="http://schemas.microsoft.com/office/drawing/2014/main" id="{F5EBF3C2-6A41-4F16-B826-D91395BD3FAD}"/>
              </a:ext>
            </a:extLst>
          </p:cNvPr>
          <p:cNvPicPr>
            <a:picLocks noChangeAspect="1"/>
          </p:cNvPicPr>
          <p:nvPr/>
        </p:nvPicPr>
        <p:blipFill>
          <a:blip r:embed="rId2"/>
          <a:stretch>
            <a:fillRect/>
          </a:stretch>
        </p:blipFill>
        <p:spPr>
          <a:xfrm>
            <a:off x="1972355" y="1176435"/>
            <a:ext cx="7724775" cy="1295400"/>
          </a:xfrm>
          <a:prstGeom prst="rect">
            <a:avLst/>
          </a:prstGeom>
        </p:spPr>
      </p:pic>
      <p:sp>
        <p:nvSpPr>
          <p:cNvPr id="6" name="ZoneTexte 5">
            <a:extLst>
              <a:ext uri="{FF2B5EF4-FFF2-40B4-BE49-F238E27FC236}">
                <a16:creationId xmlns:a16="http://schemas.microsoft.com/office/drawing/2014/main" id="{E20812C9-CF12-4927-88A1-21DF2D1AE4F3}"/>
              </a:ext>
            </a:extLst>
          </p:cNvPr>
          <p:cNvSpPr txBox="1"/>
          <p:nvPr/>
        </p:nvSpPr>
        <p:spPr>
          <a:xfrm>
            <a:off x="1865194" y="807103"/>
            <a:ext cx="4394718" cy="369332"/>
          </a:xfrm>
          <a:prstGeom prst="rect">
            <a:avLst/>
          </a:prstGeom>
          <a:noFill/>
        </p:spPr>
        <p:txBody>
          <a:bodyPr wrap="square" rtlCol="0">
            <a:spAutoFit/>
          </a:bodyPr>
          <a:lstStyle/>
          <a:p>
            <a:pPr marL="285750" indent="-285750">
              <a:buFont typeface="Arial" panose="020B0604020202020204" pitchFamily="34" charset="0"/>
              <a:buChar char="•"/>
            </a:pPr>
            <a:r>
              <a:rPr lang="fr-FR" dirty="0"/>
              <a:t>Opérateurs mathématiques basiques :</a:t>
            </a:r>
          </a:p>
        </p:txBody>
      </p:sp>
      <p:sp>
        <p:nvSpPr>
          <p:cNvPr id="7" name="ZoneTexte 6">
            <a:extLst>
              <a:ext uri="{FF2B5EF4-FFF2-40B4-BE49-F238E27FC236}">
                <a16:creationId xmlns:a16="http://schemas.microsoft.com/office/drawing/2014/main" id="{5AE6A2BB-327D-480E-BF52-D9445B0DA959}"/>
              </a:ext>
            </a:extLst>
          </p:cNvPr>
          <p:cNvSpPr txBox="1"/>
          <p:nvPr/>
        </p:nvSpPr>
        <p:spPr>
          <a:xfrm>
            <a:off x="1865194" y="2799160"/>
            <a:ext cx="4394718" cy="369332"/>
          </a:xfrm>
          <a:prstGeom prst="rect">
            <a:avLst/>
          </a:prstGeom>
          <a:noFill/>
        </p:spPr>
        <p:txBody>
          <a:bodyPr wrap="square" rtlCol="0">
            <a:spAutoFit/>
          </a:bodyPr>
          <a:lstStyle/>
          <a:p>
            <a:pPr marL="285750" indent="-285750">
              <a:buFont typeface="Arial" panose="020B0604020202020204" pitchFamily="34" charset="0"/>
              <a:buChar char="•"/>
            </a:pPr>
            <a:r>
              <a:rPr lang="fr-FR" dirty="0"/>
              <a:t>Cas particulier de la concaténation :</a:t>
            </a:r>
          </a:p>
        </p:txBody>
      </p:sp>
      <p:sp>
        <p:nvSpPr>
          <p:cNvPr id="8" name="Rectangle 7">
            <a:extLst>
              <a:ext uri="{FF2B5EF4-FFF2-40B4-BE49-F238E27FC236}">
                <a16:creationId xmlns:a16="http://schemas.microsoft.com/office/drawing/2014/main" id="{9DEAAA2C-313C-4CFB-A790-A76252F64E01}"/>
              </a:ext>
            </a:extLst>
          </p:cNvPr>
          <p:cNvSpPr/>
          <p:nvPr/>
        </p:nvSpPr>
        <p:spPr>
          <a:xfrm>
            <a:off x="2163774" y="3188040"/>
            <a:ext cx="8827688" cy="307777"/>
          </a:xfrm>
          <a:prstGeom prst="rect">
            <a:avLst/>
          </a:prstGeom>
        </p:spPr>
        <p:txBody>
          <a:bodyPr wrap="square">
            <a:spAutoFit/>
          </a:bodyPr>
          <a:lstStyle/>
          <a:p>
            <a:r>
              <a:rPr lang="fr-FR" sz="1400" dirty="0">
                <a:solidFill>
                  <a:srgbClr val="24292E"/>
                </a:solidFill>
                <a:latin typeface="-apple-system"/>
              </a:rPr>
              <a:t>Concaténer 2 chaînes de caractères veut dire « les coller bout à bout. » L'ordre de la concaténation importe.</a:t>
            </a:r>
            <a:endParaRPr lang="fr-FR" sz="1400" dirty="0"/>
          </a:p>
        </p:txBody>
      </p:sp>
      <p:pic>
        <p:nvPicPr>
          <p:cNvPr id="9" name="Image 8">
            <a:extLst>
              <a:ext uri="{FF2B5EF4-FFF2-40B4-BE49-F238E27FC236}">
                <a16:creationId xmlns:a16="http://schemas.microsoft.com/office/drawing/2014/main" id="{952E7156-BE79-4D41-8AC7-486E9E6E32BA}"/>
              </a:ext>
            </a:extLst>
          </p:cNvPr>
          <p:cNvPicPr>
            <a:picLocks noChangeAspect="1"/>
          </p:cNvPicPr>
          <p:nvPr/>
        </p:nvPicPr>
        <p:blipFill>
          <a:blip r:embed="rId3"/>
          <a:stretch>
            <a:fillRect/>
          </a:stretch>
        </p:blipFill>
        <p:spPr>
          <a:xfrm>
            <a:off x="2294402" y="3589422"/>
            <a:ext cx="6648450" cy="295275"/>
          </a:xfrm>
          <a:prstGeom prst="rect">
            <a:avLst/>
          </a:prstGeom>
        </p:spPr>
      </p:pic>
      <p:sp>
        <p:nvSpPr>
          <p:cNvPr id="10" name="Rectangle 9">
            <a:extLst>
              <a:ext uri="{FF2B5EF4-FFF2-40B4-BE49-F238E27FC236}">
                <a16:creationId xmlns:a16="http://schemas.microsoft.com/office/drawing/2014/main" id="{C33D499B-71AE-4ABC-B650-68E527C6D48F}"/>
              </a:ext>
            </a:extLst>
          </p:cNvPr>
          <p:cNvSpPr/>
          <p:nvPr/>
        </p:nvSpPr>
        <p:spPr>
          <a:xfrm>
            <a:off x="2163774" y="3978302"/>
            <a:ext cx="8827688" cy="307777"/>
          </a:xfrm>
          <a:prstGeom prst="rect">
            <a:avLst/>
          </a:prstGeom>
        </p:spPr>
        <p:txBody>
          <a:bodyPr wrap="square">
            <a:spAutoFit/>
          </a:bodyPr>
          <a:lstStyle/>
          <a:p>
            <a:r>
              <a:rPr lang="fr-FR" sz="1400" dirty="0">
                <a:solidFill>
                  <a:srgbClr val="24292E"/>
                </a:solidFill>
                <a:latin typeface="-apple-system"/>
              </a:rPr>
              <a:t>Ce qui peut être interprété bizarrement par javascript lorsqu’on additionne deux variables</a:t>
            </a:r>
            <a:endParaRPr lang="fr-FR" sz="1400" dirty="0"/>
          </a:p>
        </p:txBody>
      </p:sp>
      <p:pic>
        <p:nvPicPr>
          <p:cNvPr id="11" name="Image 10">
            <a:extLst>
              <a:ext uri="{FF2B5EF4-FFF2-40B4-BE49-F238E27FC236}">
                <a16:creationId xmlns:a16="http://schemas.microsoft.com/office/drawing/2014/main" id="{93DD32DD-BA83-438F-9E65-59288010EFB3}"/>
              </a:ext>
            </a:extLst>
          </p:cNvPr>
          <p:cNvPicPr>
            <a:picLocks noChangeAspect="1"/>
          </p:cNvPicPr>
          <p:nvPr/>
        </p:nvPicPr>
        <p:blipFill>
          <a:blip r:embed="rId4"/>
          <a:stretch>
            <a:fillRect/>
          </a:stretch>
        </p:blipFill>
        <p:spPr>
          <a:xfrm>
            <a:off x="2294402" y="4464115"/>
            <a:ext cx="3581400" cy="971550"/>
          </a:xfrm>
          <a:prstGeom prst="rect">
            <a:avLst/>
          </a:prstGeom>
        </p:spPr>
      </p:pic>
      <p:cxnSp>
        <p:nvCxnSpPr>
          <p:cNvPr id="14" name="Connecteur droit avec flèche 13">
            <a:extLst>
              <a:ext uri="{FF2B5EF4-FFF2-40B4-BE49-F238E27FC236}">
                <a16:creationId xmlns:a16="http://schemas.microsoft.com/office/drawing/2014/main" id="{04477FF9-3B92-4A43-B054-2015B82D97FA}"/>
              </a:ext>
            </a:extLst>
          </p:cNvPr>
          <p:cNvCxnSpPr>
            <a:cxnSpLocks/>
            <a:stCxn id="11" idx="3"/>
          </p:cNvCxnSpPr>
          <p:nvPr/>
        </p:nvCxnSpPr>
        <p:spPr>
          <a:xfrm>
            <a:off x="5875802" y="4949890"/>
            <a:ext cx="1504712"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1DDDBB67-2956-46F5-A441-AB9A46B684C5}"/>
              </a:ext>
            </a:extLst>
          </p:cNvPr>
          <p:cNvSpPr txBox="1"/>
          <p:nvPr/>
        </p:nvSpPr>
        <p:spPr>
          <a:xfrm>
            <a:off x="7455159" y="4768564"/>
            <a:ext cx="1380931" cy="369332"/>
          </a:xfrm>
          <a:prstGeom prst="rect">
            <a:avLst/>
          </a:prstGeom>
          <a:noFill/>
        </p:spPr>
        <p:txBody>
          <a:bodyPr wrap="square" rtlCol="0">
            <a:spAutoFit/>
          </a:bodyPr>
          <a:lstStyle/>
          <a:p>
            <a:r>
              <a:rPr lang="fr-FR" dirty="0"/>
              <a:t>12</a:t>
            </a:r>
          </a:p>
        </p:txBody>
      </p:sp>
      <p:pic>
        <p:nvPicPr>
          <p:cNvPr id="18" name="Image 17">
            <a:extLst>
              <a:ext uri="{FF2B5EF4-FFF2-40B4-BE49-F238E27FC236}">
                <a16:creationId xmlns:a16="http://schemas.microsoft.com/office/drawing/2014/main" id="{09174AEA-CE3B-435B-B7D0-2B65B243DEB3}"/>
              </a:ext>
            </a:extLst>
          </p:cNvPr>
          <p:cNvPicPr>
            <a:picLocks noChangeAspect="1"/>
          </p:cNvPicPr>
          <p:nvPr/>
        </p:nvPicPr>
        <p:blipFill>
          <a:blip r:embed="rId5"/>
          <a:stretch>
            <a:fillRect/>
          </a:stretch>
        </p:blipFill>
        <p:spPr>
          <a:xfrm>
            <a:off x="2294402" y="5681565"/>
            <a:ext cx="3895725" cy="838200"/>
          </a:xfrm>
          <a:prstGeom prst="rect">
            <a:avLst/>
          </a:prstGeom>
        </p:spPr>
      </p:pic>
      <p:cxnSp>
        <p:nvCxnSpPr>
          <p:cNvPr id="19" name="Connecteur droit avec flèche 18">
            <a:extLst>
              <a:ext uri="{FF2B5EF4-FFF2-40B4-BE49-F238E27FC236}">
                <a16:creationId xmlns:a16="http://schemas.microsoft.com/office/drawing/2014/main" id="{C1CC428B-2B1B-4CBE-8ABE-553278F3452B}"/>
              </a:ext>
            </a:extLst>
          </p:cNvPr>
          <p:cNvCxnSpPr>
            <a:cxnSpLocks/>
          </p:cNvCxnSpPr>
          <p:nvPr/>
        </p:nvCxnSpPr>
        <p:spPr>
          <a:xfrm>
            <a:off x="5875802" y="5979368"/>
            <a:ext cx="1504712"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FDB8564-F766-4AF2-8EF3-D99474475E00}"/>
              </a:ext>
            </a:extLst>
          </p:cNvPr>
          <p:cNvSpPr txBox="1"/>
          <p:nvPr/>
        </p:nvSpPr>
        <p:spPr>
          <a:xfrm>
            <a:off x="7455159" y="5734166"/>
            <a:ext cx="1380931" cy="369332"/>
          </a:xfrm>
          <a:prstGeom prst="rect">
            <a:avLst/>
          </a:prstGeom>
          <a:noFill/>
        </p:spPr>
        <p:txBody>
          <a:bodyPr wrap="square" rtlCol="0">
            <a:spAutoFit/>
          </a:bodyPr>
          <a:lstStyle/>
          <a:p>
            <a:r>
              <a:rPr lang="fr-FR" dirty="0"/>
              <a:t>3</a:t>
            </a:r>
          </a:p>
        </p:txBody>
      </p:sp>
      <p:sp>
        <p:nvSpPr>
          <p:cNvPr id="22" name="ZoneTexte 21">
            <a:extLst>
              <a:ext uri="{FF2B5EF4-FFF2-40B4-BE49-F238E27FC236}">
                <a16:creationId xmlns:a16="http://schemas.microsoft.com/office/drawing/2014/main" id="{42AE09A7-A5F0-47A8-B8B9-20DBD6E316B9}"/>
              </a:ext>
            </a:extLst>
          </p:cNvPr>
          <p:cNvSpPr txBox="1"/>
          <p:nvPr/>
        </p:nvSpPr>
        <p:spPr>
          <a:xfrm>
            <a:off x="-50389" y="17547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316790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818D679-3C2E-4584-A5AD-4E99931D5B72}"/>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Les opérateurs logiques </a:t>
            </a:r>
          </a:p>
        </p:txBody>
      </p:sp>
      <p:pic>
        <p:nvPicPr>
          <p:cNvPr id="2" name="Image 1">
            <a:extLst>
              <a:ext uri="{FF2B5EF4-FFF2-40B4-BE49-F238E27FC236}">
                <a16:creationId xmlns:a16="http://schemas.microsoft.com/office/drawing/2014/main" id="{36F21A09-A7A0-4FB5-B093-B25627C616C3}"/>
              </a:ext>
            </a:extLst>
          </p:cNvPr>
          <p:cNvPicPr>
            <a:picLocks noChangeAspect="1"/>
          </p:cNvPicPr>
          <p:nvPr/>
        </p:nvPicPr>
        <p:blipFill>
          <a:blip r:embed="rId2"/>
          <a:stretch>
            <a:fillRect/>
          </a:stretch>
        </p:blipFill>
        <p:spPr>
          <a:xfrm>
            <a:off x="1991697" y="580441"/>
            <a:ext cx="9029700" cy="2095500"/>
          </a:xfrm>
          <a:prstGeom prst="rect">
            <a:avLst/>
          </a:prstGeom>
        </p:spPr>
      </p:pic>
      <p:pic>
        <p:nvPicPr>
          <p:cNvPr id="3" name="Image 2">
            <a:extLst>
              <a:ext uri="{FF2B5EF4-FFF2-40B4-BE49-F238E27FC236}">
                <a16:creationId xmlns:a16="http://schemas.microsoft.com/office/drawing/2014/main" id="{8B35F153-4296-4D63-882A-A38A80A3EC9E}"/>
              </a:ext>
            </a:extLst>
          </p:cNvPr>
          <p:cNvPicPr>
            <a:picLocks noChangeAspect="1"/>
          </p:cNvPicPr>
          <p:nvPr/>
        </p:nvPicPr>
        <p:blipFill>
          <a:blip r:embed="rId3"/>
          <a:stretch>
            <a:fillRect/>
          </a:stretch>
        </p:blipFill>
        <p:spPr>
          <a:xfrm>
            <a:off x="2341497" y="3429000"/>
            <a:ext cx="5039018" cy="2418188"/>
          </a:xfrm>
          <a:prstGeom prst="rect">
            <a:avLst/>
          </a:prstGeom>
        </p:spPr>
      </p:pic>
      <p:pic>
        <p:nvPicPr>
          <p:cNvPr id="13" name="Image 12">
            <a:extLst>
              <a:ext uri="{FF2B5EF4-FFF2-40B4-BE49-F238E27FC236}">
                <a16:creationId xmlns:a16="http://schemas.microsoft.com/office/drawing/2014/main" id="{4A0F9479-B715-4AAB-81F7-208F6FECB2AA}"/>
              </a:ext>
            </a:extLst>
          </p:cNvPr>
          <p:cNvPicPr>
            <a:picLocks noChangeAspect="1"/>
          </p:cNvPicPr>
          <p:nvPr/>
        </p:nvPicPr>
        <p:blipFill>
          <a:blip r:embed="rId4"/>
          <a:stretch>
            <a:fillRect/>
          </a:stretch>
        </p:blipFill>
        <p:spPr>
          <a:xfrm>
            <a:off x="9430757" y="2663827"/>
            <a:ext cx="1539092" cy="3948533"/>
          </a:xfrm>
          <a:prstGeom prst="rect">
            <a:avLst/>
          </a:prstGeom>
        </p:spPr>
      </p:pic>
      <p:sp>
        <p:nvSpPr>
          <p:cNvPr id="22" name="ZoneTexte 21">
            <a:extLst>
              <a:ext uri="{FF2B5EF4-FFF2-40B4-BE49-F238E27FC236}">
                <a16:creationId xmlns:a16="http://schemas.microsoft.com/office/drawing/2014/main" id="{2859B159-CD96-4E46-8B60-C1E285BF906B}"/>
              </a:ext>
            </a:extLst>
          </p:cNvPr>
          <p:cNvSpPr txBox="1"/>
          <p:nvPr/>
        </p:nvSpPr>
        <p:spPr>
          <a:xfrm>
            <a:off x="-50389" y="17547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864132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818D679-3C2E-4584-A5AD-4E99931D5B72}"/>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Les opérateurs de comparaison </a:t>
            </a:r>
          </a:p>
        </p:txBody>
      </p:sp>
      <p:pic>
        <p:nvPicPr>
          <p:cNvPr id="8" name="Image 7">
            <a:extLst>
              <a:ext uri="{FF2B5EF4-FFF2-40B4-BE49-F238E27FC236}">
                <a16:creationId xmlns:a16="http://schemas.microsoft.com/office/drawing/2014/main" id="{98783E53-26AA-405D-8A1E-C56B9022CF08}"/>
              </a:ext>
            </a:extLst>
          </p:cNvPr>
          <p:cNvPicPr>
            <a:picLocks noChangeAspect="1"/>
          </p:cNvPicPr>
          <p:nvPr/>
        </p:nvPicPr>
        <p:blipFill>
          <a:blip r:embed="rId2"/>
          <a:stretch>
            <a:fillRect/>
          </a:stretch>
        </p:blipFill>
        <p:spPr>
          <a:xfrm>
            <a:off x="2011426" y="739965"/>
            <a:ext cx="8121620" cy="1713925"/>
          </a:xfrm>
          <a:prstGeom prst="rect">
            <a:avLst/>
          </a:prstGeom>
        </p:spPr>
      </p:pic>
      <p:pic>
        <p:nvPicPr>
          <p:cNvPr id="9" name="Image 8">
            <a:extLst>
              <a:ext uri="{FF2B5EF4-FFF2-40B4-BE49-F238E27FC236}">
                <a16:creationId xmlns:a16="http://schemas.microsoft.com/office/drawing/2014/main" id="{5DEADBFA-367F-4819-9347-750F691FBD9D}"/>
              </a:ext>
            </a:extLst>
          </p:cNvPr>
          <p:cNvPicPr>
            <a:picLocks noChangeAspect="1"/>
          </p:cNvPicPr>
          <p:nvPr/>
        </p:nvPicPr>
        <p:blipFill>
          <a:blip r:embed="rId3"/>
          <a:stretch>
            <a:fillRect/>
          </a:stretch>
        </p:blipFill>
        <p:spPr>
          <a:xfrm>
            <a:off x="2011426" y="2802445"/>
            <a:ext cx="10039489" cy="1013774"/>
          </a:xfrm>
          <a:prstGeom prst="rect">
            <a:avLst/>
          </a:prstGeom>
        </p:spPr>
      </p:pic>
      <p:pic>
        <p:nvPicPr>
          <p:cNvPr id="10" name="Image 9">
            <a:extLst>
              <a:ext uri="{FF2B5EF4-FFF2-40B4-BE49-F238E27FC236}">
                <a16:creationId xmlns:a16="http://schemas.microsoft.com/office/drawing/2014/main" id="{A4193417-86D6-42E8-B1CE-EBF7C71A7BD7}"/>
              </a:ext>
            </a:extLst>
          </p:cNvPr>
          <p:cNvPicPr>
            <a:picLocks noChangeAspect="1"/>
          </p:cNvPicPr>
          <p:nvPr/>
        </p:nvPicPr>
        <p:blipFill>
          <a:blip r:embed="rId4"/>
          <a:stretch>
            <a:fillRect/>
          </a:stretch>
        </p:blipFill>
        <p:spPr>
          <a:xfrm>
            <a:off x="2011426" y="4257364"/>
            <a:ext cx="5433740" cy="2279091"/>
          </a:xfrm>
          <a:prstGeom prst="rect">
            <a:avLst/>
          </a:prstGeom>
        </p:spPr>
      </p:pic>
      <p:sp>
        <p:nvSpPr>
          <p:cNvPr id="12" name="ZoneTexte 11">
            <a:extLst>
              <a:ext uri="{FF2B5EF4-FFF2-40B4-BE49-F238E27FC236}">
                <a16:creationId xmlns:a16="http://schemas.microsoft.com/office/drawing/2014/main" id="{6180E07B-7F65-46B7-BE88-2037F63ED96D}"/>
              </a:ext>
            </a:extLst>
          </p:cNvPr>
          <p:cNvSpPr txBox="1"/>
          <p:nvPr/>
        </p:nvSpPr>
        <p:spPr>
          <a:xfrm>
            <a:off x="-50389" y="17547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284363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6FE44B-2F23-4A42-B179-1766BD3BBB65}"/>
              </a:ext>
            </a:extLst>
          </p:cNvPr>
          <p:cNvSpPr/>
          <p:nvPr/>
        </p:nvSpPr>
        <p:spPr>
          <a:xfrm>
            <a:off x="4598292" y="1014318"/>
            <a:ext cx="3156954" cy="369332"/>
          </a:xfrm>
          <a:prstGeom prst="rect">
            <a:avLst/>
          </a:prstGeom>
        </p:spPr>
        <p:txBody>
          <a:bodyPr wrap="none">
            <a:spAutoFit/>
          </a:bodyPr>
          <a:lstStyle/>
          <a:p>
            <a:r>
              <a:rPr lang="fr-FR" dirty="0">
                <a:hlinkClick r:id="rId2"/>
              </a:rPr>
              <a:t>http://silentteacher.toxicode.fr/</a:t>
            </a:r>
            <a:endParaRPr lang="fr-FR" dirty="0"/>
          </a:p>
        </p:txBody>
      </p:sp>
      <p:sp>
        <p:nvSpPr>
          <p:cNvPr id="5" name="Rectangle 4">
            <a:extLst>
              <a:ext uri="{FF2B5EF4-FFF2-40B4-BE49-F238E27FC236}">
                <a16:creationId xmlns:a16="http://schemas.microsoft.com/office/drawing/2014/main" id="{5E0CCB7C-C2BF-4648-ACB4-6C1F31293DD7}"/>
              </a:ext>
            </a:extLst>
          </p:cNvPr>
          <p:cNvSpPr/>
          <p:nvPr/>
        </p:nvSpPr>
        <p:spPr>
          <a:xfrm>
            <a:off x="4598292" y="1723444"/>
            <a:ext cx="4241097" cy="369332"/>
          </a:xfrm>
          <a:prstGeom prst="rect">
            <a:avLst/>
          </a:prstGeom>
        </p:spPr>
        <p:txBody>
          <a:bodyPr wrap="none">
            <a:spAutoFit/>
          </a:bodyPr>
          <a:lstStyle/>
          <a:p>
            <a:r>
              <a:rPr lang="fr-FR" dirty="0">
                <a:hlinkClick r:id="rId3"/>
              </a:rPr>
              <a:t>http://silentteacher.toxicode.fr/hourofcode</a:t>
            </a:r>
            <a:endParaRPr lang="fr-FR" dirty="0"/>
          </a:p>
        </p:txBody>
      </p:sp>
      <p:pic>
        <p:nvPicPr>
          <p:cNvPr id="6" name="Image 5">
            <a:extLst>
              <a:ext uri="{FF2B5EF4-FFF2-40B4-BE49-F238E27FC236}">
                <a16:creationId xmlns:a16="http://schemas.microsoft.com/office/drawing/2014/main" id="{9B01C424-E5B7-4360-ADF9-76532A9AABB9}"/>
              </a:ext>
            </a:extLst>
          </p:cNvPr>
          <p:cNvPicPr>
            <a:picLocks noChangeAspect="1"/>
          </p:cNvPicPr>
          <p:nvPr/>
        </p:nvPicPr>
        <p:blipFill>
          <a:blip r:embed="rId4"/>
          <a:stretch>
            <a:fillRect/>
          </a:stretch>
        </p:blipFill>
        <p:spPr>
          <a:xfrm>
            <a:off x="1951790" y="781052"/>
            <a:ext cx="2484966" cy="3676261"/>
          </a:xfrm>
          <a:prstGeom prst="rect">
            <a:avLst/>
          </a:prstGeom>
        </p:spPr>
      </p:pic>
      <p:sp>
        <p:nvSpPr>
          <p:cNvPr id="7" name="ZoneTexte 6">
            <a:extLst>
              <a:ext uri="{FF2B5EF4-FFF2-40B4-BE49-F238E27FC236}">
                <a16:creationId xmlns:a16="http://schemas.microsoft.com/office/drawing/2014/main" id="{8D176ABD-D2C9-48B8-B5F0-E637CD125BB2}"/>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Exercice à faire</a:t>
            </a:r>
          </a:p>
        </p:txBody>
      </p:sp>
      <p:sp>
        <p:nvSpPr>
          <p:cNvPr id="8" name="ZoneTexte 7">
            <a:extLst>
              <a:ext uri="{FF2B5EF4-FFF2-40B4-BE49-F238E27FC236}">
                <a16:creationId xmlns:a16="http://schemas.microsoft.com/office/drawing/2014/main" id="{CC43AEA3-0DA8-4BA2-B0BF-8C2B4D8F2E69}"/>
              </a:ext>
            </a:extLst>
          </p:cNvPr>
          <p:cNvSpPr txBox="1"/>
          <p:nvPr/>
        </p:nvSpPr>
        <p:spPr>
          <a:xfrm>
            <a:off x="8294914" y="1296955"/>
            <a:ext cx="3706586" cy="369332"/>
          </a:xfrm>
          <a:prstGeom prst="rect">
            <a:avLst/>
          </a:prstGeom>
          <a:noFill/>
        </p:spPr>
        <p:txBody>
          <a:bodyPr wrap="square" rtlCol="0">
            <a:spAutoFit/>
          </a:bodyPr>
          <a:lstStyle/>
          <a:p>
            <a:r>
              <a:rPr lang="fr-FR" dirty="0"/>
              <a:t>L’un ou l’autre / Mon chrono  : 7 min</a:t>
            </a:r>
          </a:p>
        </p:txBody>
      </p:sp>
      <p:sp>
        <p:nvSpPr>
          <p:cNvPr id="9" name="ZoneTexte 8">
            <a:extLst>
              <a:ext uri="{FF2B5EF4-FFF2-40B4-BE49-F238E27FC236}">
                <a16:creationId xmlns:a16="http://schemas.microsoft.com/office/drawing/2014/main" id="{BDB343B6-1057-4198-B63E-EF48824FF176}"/>
              </a:ext>
            </a:extLst>
          </p:cNvPr>
          <p:cNvSpPr txBox="1"/>
          <p:nvPr/>
        </p:nvSpPr>
        <p:spPr>
          <a:xfrm>
            <a:off x="-50389" y="17547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091510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689" y="17674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pic>
        <p:nvPicPr>
          <p:cNvPr id="6" name="Image 5">
            <a:extLst>
              <a:ext uri="{FF2B5EF4-FFF2-40B4-BE49-F238E27FC236}">
                <a16:creationId xmlns:a16="http://schemas.microsoft.com/office/drawing/2014/main" id="{946C637A-A72D-434E-8EA2-ABC4898BC954}"/>
              </a:ext>
            </a:extLst>
          </p:cNvPr>
          <p:cNvPicPr>
            <a:picLocks noChangeAspect="1"/>
          </p:cNvPicPr>
          <p:nvPr/>
        </p:nvPicPr>
        <p:blipFill>
          <a:blip r:embed="rId2"/>
          <a:stretch>
            <a:fillRect/>
          </a:stretch>
        </p:blipFill>
        <p:spPr>
          <a:xfrm>
            <a:off x="3568473" y="1160578"/>
            <a:ext cx="6715125" cy="3990975"/>
          </a:xfrm>
          <a:prstGeom prst="rect">
            <a:avLst/>
          </a:prstGeom>
        </p:spPr>
      </p:pic>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Training Time</a:t>
            </a:r>
          </a:p>
        </p:txBody>
      </p:sp>
      <p:sp>
        <p:nvSpPr>
          <p:cNvPr id="7" name="ZoneTexte 6">
            <a:extLst>
              <a:ext uri="{FF2B5EF4-FFF2-40B4-BE49-F238E27FC236}">
                <a16:creationId xmlns:a16="http://schemas.microsoft.com/office/drawing/2014/main" id="{EE85B3DE-DEEC-4D44-B43F-872FF7337E22}"/>
              </a:ext>
            </a:extLst>
          </p:cNvPr>
          <p:cNvSpPr txBox="1"/>
          <p:nvPr/>
        </p:nvSpPr>
        <p:spPr>
          <a:xfrm>
            <a:off x="2291678" y="5850466"/>
            <a:ext cx="9268717" cy="461665"/>
          </a:xfrm>
          <a:prstGeom prst="rect">
            <a:avLst/>
          </a:prstGeom>
          <a:noFill/>
        </p:spPr>
        <p:txBody>
          <a:bodyPr wrap="square" rtlCol="0">
            <a:spAutoFit/>
          </a:bodyPr>
          <a:lstStyle/>
          <a:p>
            <a:pPr algn="ctr"/>
            <a:r>
              <a:rPr lang="fr-FR" sz="2400" b="1" dirty="0"/>
              <a:t>E01-Challenge-IFaikoi</a:t>
            </a:r>
          </a:p>
        </p:txBody>
      </p:sp>
    </p:spTree>
    <p:extLst>
      <p:ext uri="{BB962C8B-B14F-4D97-AF65-F5344CB8AC3E}">
        <p14:creationId xmlns:p14="http://schemas.microsoft.com/office/powerpoint/2010/main" val="1437566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43267" y="231594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18113"/>
            <a:ext cx="10326806" cy="830997"/>
          </a:xfrm>
          <a:prstGeom prst="rect">
            <a:avLst/>
          </a:prstGeom>
          <a:noFill/>
        </p:spPr>
        <p:txBody>
          <a:bodyPr wrap="square" rtlCol="0">
            <a:spAutoFit/>
          </a:bodyPr>
          <a:lstStyle/>
          <a:p>
            <a:pPr algn="ctr"/>
            <a:r>
              <a:rPr lang="fr-FR" sz="2400" b="1" dirty="0"/>
              <a:t>Incrémenter une variable</a:t>
            </a:r>
          </a:p>
          <a:p>
            <a:pPr algn="ctr"/>
            <a:endParaRPr lang="fr-FR" sz="2400" b="1" dirty="0"/>
          </a:p>
        </p:txBody>
      </p:sp>
      <p:sp>
        <p:nvSpPr>
          <p:cNvPr id="2" name="Rectangle 1">
            <a:extLst>
              <a:ext uri="{FF2B5EF4-FFF2-40B4-BE49-F238E27FC236}">
                <a16:creationId xmlns:a16="http://schemas.microsoft.com/office/drawing/2014/main" id="{333D1184-49CA-49A5-B221-DB82F7A36872}"/>
              </a:ext>
            </a:extLst>
          </p:cNvPr>
          <p:cNvSpPr/>
          <p:nvPr/>
        </p:nvSpPr>
        <p:spPr>
          <a:xfrm>
            <a:off x="1865194" y="497891"/>
            <a:ext cx="10040204" cy="646331"/>
          </a:xfrm>
          <a:prstGeom prst="rect">
            <a:avLst/>
          </a:prstGeom>
        </p:spPr>
        <p:txBody>
          <a:bodyPr wrap="square">
            <a:spAutoFit/>
          </a:bodyPr>
          <a:lstStyle/>
          <a:p>
            <a:r>
              <a:rPr lang="fr-FR" dirty="0"/>
              <a:t>Incrémenter une variable signifie « ajouter une petite quantité de manière régulière » : </a:t>
            </a:r>
          </a:p>
          <a:p>
            <a:pPr marL="285750" indent="-285750">
              <a:buFont typeface="Arial" panose="020B0604020202020204" pitchFamily="34" charset="0"/>
              <a:buChar char="•"/>
            </a:pPr>
            <a:endParaRPr lang="fr-FR" dirty="0"/>
          </a:p>
        </p:txBody>
      </p:sp>
      <p:pic>
        <p:nvPicPr>
          <p:cNvPr id="6" name="Image 5">
            <a:extLst>
              <a:ext uri="{FF2B5EF4-FFF2-40B4-BE49-F238E27FC236}">
                <a16:creationId xmlns:a16="http://schemas.microsoft.com/office/drawing/2014/main" id="{8323113F-EFA2-4B0F-B064-D207190C0CE4}"/>
              </a:ext>
            </a:extLst>
          </p:cNvPr>
          <p:cNvPicPr>
            <a:picLocks noChangeAspect="1"/>
          </p:cNvPicPr>
          <p:nvPr/>
        </p:nvPicPr>
        <p:blipFill rotWithShape="1">
          <a:blip r:embed="rId2"/>
          <a:srcRect l="2678" t="20004" b="70627"/>
          <a:stretch/>
        </p:blipFill>
        <p:spPr>
          <a:xfrm>
            <a:off x="2077894" y="2560372"/>
            <a:ext cx="3019886" cy="646332"/>
          </a:xfrm>
          <a:prstGeom prst="rect">
            <a:avLst/>
          </a:prstGeom>
        </p:spPr>
      </p:pic>
      <p:pic>
        <p:nvPicPr>
          <p:cNvPr id="16" name="Image 15">
            <a:extLst>
              <a:ext uri="{FF2B5EF4-FFF2-40B4-BE49-F238E27FC236}">
                <a16:creationId xmlns:a16="http://schemas.microsoft.com/office/drawing/2014/main" id="{BDC62F7C-50B8-4002-A84D-4EA9F847252D}"/>
              </a:ext>
            </a:extLst>
          </p:cNvPr>
          <p:cNvPicPr>
            <a:picLocks noChangeAspect="1"/>
          </p:cNvPicPr>
          <p:nvPr/>
        </p:nvPicPr>
        <p:blipFill rotWithShape="1">
          <a:blip r:embed="rId2"/>
          <a:srcRect l="2678" t="39692"/>
          <a:stretch/>
        </p:blipFill>
        <p:spPr>
          <a:xfrm>
            <a:off x="7970700" y="941443"/>
            <a:ext cx="2076450" cy="2860658"/>
          </a:xfrm>
          <a:prstGeom prst="rect">
            <a:avLst/>
          </a:prstGeom>
        </p:spPr>
      </p:pic>
      <p:cxnSp>
        <p:nvCxnSpPr>
          <p:cNvPr id="17" name="Connecteur droit avec flèche 16">
            <a:extLst>
              <a:ext uri="{FF2B5EF4-FFF2-40B4-BE49-F238E27FC236}">
                <a16:creationId xmlns:a16="http://schemas.microsoft.com/office/drawing/2014/main" id="{011697B9-5ABC-4FD0-A6EA-6617BE3E14E5}"/>
              </a:ext>
            </a:extLst>
          </p:cNvPr>
          <p:cNvCxnSpPr>
            <a:cxnSpLocks/>
          </p:cNvCxnSpPr>
          <p:nvPr/>
        </p:nvCxnSpPr>
        <p:spPr>
          <a:xfrm flipV="1">
            <a:off x="2874980" y="3023827"/>
            <a:ext cx="11851" cy="103760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A7F28BE1-612E-45F9-B2AB-04BECA70E7CD}"/>
              </a:ext>
            </a:extLst>
          </p:cNvPr>
          <p:cNvSpPr txBox="1"/>
          <p:nvPr/>
        </p:nvSpPr>
        <p:spPr>
          <a:xfrm>
            <a:off x="1910477" y="4061431"/>
            <a:ext cx="1929005" cy="646331"/>
          </a:xfrm>
          <a:prstGeom prst="rect">
            <a:avLst/>
          </a:prstGeom>
          <a:noFill/>
        </p:spPr>
        <p:txBody>
          <a:bodyPr wrap="square" rtlCol="0">
            <a:spAutoFit/>
          </a:bodyPr>
          <a:lstStyle/>
          <a:p>
            <a:r>
              <a:rPr lang="fr-FR" dirty="0"/>
              <a:t>Affectation d’une nouvelle de i  </a:t>
            </a:r>
          </a:p>
        </p:txBody>
      </p:sp>
      <p:sp>
        <p:nvSpPr>
          <p:cNvPr id="24" name="ZoneTexte 23">
            <a:extLst>
              <a:ext uri="{FF2B5EF4-FFF2-40B4-BE49-F238E27FC236}">
                <a16:creationId xmlns:a16="http://schemas.microsoft.com/office/drawing/2014/main" id="{61AF82F6-CC55-44E3-8599-DE0BD160BEDE}"/>
              </a:ext>
            </a:extLst>
          </p:cNvPr>
          <p:cNvSpPr txBox="1"/>
          <p:nvPr/>
        </p:nvSpPr>
        <p:spPr>
          <a:xfrm>
            <a:off x="5495730" y="2560373"/>
            <a:ext cx="1744823" cy="646331"/>
          </a:xfrm>
          <a:prstGeom prst="rect">
            <a:avLst/>
          </a:prstGeom>
          <a:noFill/>
        </p:spPr>
        <p:txBody>
          <a:bodyPr wrap="square" rtlCol="0">
            <a:spAutoFit/>
          </a:bodyPr>
          <a:lstStyle/>
          <a:p>
            <a:r>
              <a:rPr lang="fr-FR" dirty="0"/>
              <a:t>Nouvelle valeur de i = 1</a:t>
            </a:r>
          </a:p>
        </p:txBody>
      </p:sp>
      <p:sp>
        <p:nvSpPr>
          <p:cNvPr id="25" name="ZoneTexte 24">
            <a:extLst>
              <a:ext uri="{FF2B5EF4-FFF2-40B4-BE49-F238E27FC236}">
                <a16:creationId xmlns:a16="http://schemas.microsoft.com/office/drawing/2014/main" id="{25DDDB40-9B41-4A40-BD0C-8DF16BDC3DE3}"/>
              </a:ext>
            </a:extLst>
          </p:cNvPr>
          <p:cNvSpPr txBox="1"/>
          <p:nvPr/>
        </p:nvSpPr>
        <p:spPr>
          <a:xfrm>
            <a:off x="3211166" y="3415100"/>
            <a:ext cx="1463040" cy="646331"/>
          </a:xfrm>
          <a:prstGeom prst="rect">
            <a:avLst/>
          </a:prstGeom>
          <a:noFill/>
        </p:spPr>
        <p:txBody>
          <a:bodyPr wrap="square" rtlCol="0">
            <a:spAutoFit/>
          </a:bodyPr>
          <a:lstStyle/>
          <a:p>
            <a:r>
              <a:rPr lang="fr-FR" dirty="0"/>
              <a:t>Vieille valeur de i ( 0 ) </a:t>
            </a:r>
          </a:p>
        </p:txBody>
      </p:sp>
      <p:cxnSp>
        <p:nvCxnSpPr>
          <p:cNvPr id="26" name="Connecteur droit avec flèche 25">
            <a:extLst>
              <a:ext uri="{FF2B5EF4-FFF2-40B4-BE49-F238E27FC236}">
                <a16:creationId xmlns:a16="http://schemas.microsoft.com/office/drawing/2014/main" id="{87A305BA-3D5D-4879-B732-9CD00FB15B79}"/>
              </a:ext>
            </a:extLst>
          </p:cNvPr>
          <p:cNvCxnSpPr>
            <a:cxnSpLocks/>
          </p:cNvCxnSpPr>
          <p:nvPr/>
        </p:nvCxnSpPr>
        <p:spPr>
          <a:xfrm flipV="1">
            <a:off x="3331590" y="3052952"/>
            <a:ext cx="0" cy="40517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0A50E521-B90B-4B53-AF19-CE8F8F9713A0}"/>
              </a:ext>
            </a:extLst>
          </p:cNvPr>
          <p:cNvCxnSpPr>
            <a:cxnSpLocks/>
          </p:cNvCxnSpPr>
          <p:nvPr/>
        </p:nvCxnSpPr>
        <p:spPr>
          <a:xfrm>
            <a:off x="4846260" y="2910728"/>
            <a:ext cx="649471"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0CF7FF1D-288D-4C76-9E90-694915E54989}"/>
              </a:ext>
            </a:extLst>
          </p:cNvPr>
          <p:cNvSpPr txBox="1"/>
          <p:nvPr/>
        </p:nvSpPr>
        <p:spPr>
          <a:xfrm>
            <a:off x="8610302" y="1254668"/>
            <a:ext cx="1744823" cy="369332"/>
          </a:xfrm>
          <a:prstGeom prst="rect">
            <a:avLst/>
          </a:prstGeom>
          <a:noFill/>
        </p:spPr>
        <p:txBody>
          <a:bodyPr wrap="square" rtlCol="0">
            <a:spAutoFit/>
          </a:bodyPr>
          <a:lstStyle/>
          <a:p>
            <a:r>
              <a:rPr lang="fr-FR" b="1" dirty="0">
                <a:highlight>
                  <a:srgbClr val="FFFF00"/>
                </a:highlight>
              </a:rPr>
              <a:t>i=1</a:t>
            </a:r>
          </a:p>
        </p:txBody>
      </p:sp>
      <p:sp>
        <p:nvSpPr>
          <p:cNvPr id="31" name="ZoneTexte 30">
            <a:extLst>
              <a:ext uri="{FF2B5EF4-FFF2-40B4-BE49-F238E27FC236}">
                <a16:creationId xmlns:a16="http://schemas.microsoft.com/office/drawing/2014/main" id="{E369CAA0-C1CE-4806-AD51-9066C54E198F}"/>
              </a:ext>
            </a:extLst>
          </p:cNvPr>
          <p:cNvSpPr txBox="1"/>
          <p:nvPr/>
        </p:nvSpPr>
        <p:spPr>
          <a:xfrm>
            <a:off x="8610302" y="2193576"/>
            <a:ext cx="1744823" cy="369332"/>
          </a:xfrm>
          <a:prstGeom prst="rect">
            <a:avLst/>
          </a:prstGeom>
          <a:noFill/>
        </p:spPr>
        <p:txBody>
          <a:bodyPr wrap="square" rtlCol="0">
            <a:spAutoFit/>
          </a:bodyPr>
          <a:lstStyle/>
          <a:p>
            <a:r>
              <a:rPr lang="fr-FR" b="1" dirty="0">
                <a:highlight>
                  <a:srgbClr val="FFFF00"/>
                </a:highlight>
              </a:rPr>
              <a:t>i=2</a:t>
            </a:r>
          </a:p>
        </p:txBody>
      </p:sp>
      <p:sp>
        <p:nvSpPr>
          <p:cNvPr id="32" name="ZoneTexte 31">
            <a:extLst>
              <a:ext uri="{FF2B5EF4-FFF2-40B4-BE49-F238E27FC236}">
                <a16:creationId xmlns:a16="http://schemas.microsoft.com/office/drawing/2014/main" id="{C4845E5D-26F0-4861-9A27-3B96DCABCF99}"/>
              </a:ext>
            </a:extLst>
          </p:cNvPr>
          <p:cNvSpPr txBox="1"/>
          <p:nvPr/>
        </p:nvSpPr>
        <p:spPr>
          <a:xfrm>
            <a:off x="8610302" y="3173297"/>
            <a:ext cx="1744823" cy="369332"/>
          </a:xfrm>
          <a:prstGeom prst="rect">
            <a:avLst/>
          </a:prstGeom>
          <a:noFill/>
        </p:spPr>
        <p:txBody>
          <a:bodyPr wrap="square" rtlCol="0">
            <a:spAutoFit/>
          </a:bodyPr>
          <a:lstStyle/>
          <a:p>
            <a:r>
              <a:rPr lang="fr-FR" b="1" dirty="0">
                <a:highlight>
                  <a:srgbClr val="FFFF00"/>
                </a:highlight>
              </a:rPr>
              <a:t>i=3</a:t>
            </a:r>
          </a:p>
        </p:txBody>
      </p:sp>
      <p:pic>
        <p:nvPicPr>
          <p:cNvPr id="33" name="Image 32">
            <a:extLst>
              <a:ext uri="{FF2B5EF4-FFF2-40B4-BE49-F238E27FC236}">
                <a16:creationId xmlns:a16="http://schemas.microsoft.com/office/drawing/2014/main" id="{7F45137F-4381-4195-8CDC-D164ACF74CDA}"/>
              </a:ext>
            </a:extLst>
          </p:cNvPr>
          <p:cNvPicPr>
            <a:picLocks noChangeAspect="1"/>
          </p:cNvPicPr>
          <p:nvPr/>
        </p:nvPicPr>
        <p:blipFill>
          <a:blip r:embed="rId3"/>
          <a:stretch>
            <a:fillRect/>
          </a:stretch>
        </p:blipFill>
        <p:spPr>
          <a:xfrm>
            <a:off x="10686752" y="392188"/>
            <a:ext cx="1307369" cy="3150441"/>
          </a:xfrm>
          <a:prstGeom prst="rect">
            <a:avLst/>
          </a:prstGeom>
        </p:spPr>
      </p:pic>
      <p:pic>
        <p:nvPicPr>
          <p:cNvPr id="34" name="Image 33">
            <a:extLst>
              <a:ext uri="{FF2B5EF4-FFF2-40B4-BE49-F238E27FC236}">
                <a16:creationId xmlns:a16="http://schemas.microsoft.com/office/drawing/2014/main" id="{72DFC1B0-A23B-40A3-B0C0-9F0AB1570232}"/>
              </a:ext>
            </a:extLst>
          </p:cNvPr>
          <p:cNvPicPr>
            <a:picLocks noChangeAspect="1"/>
          </p:cNvPicPr>
          <p:nvPr/>
        </p:nvPicPr>
        <p:blipFill rotWithShape="1">
          <a:blip r:embed="rId4"/>
          <a:srcRect t="30278"/>
          <a:stretch/>
        </p:blipFill>
        <p:spPr>
          <a:xfrm>
            <a:off x="10686751" y="3648332"/>
            <a:ext cx="1307369" cy="3058211"/>
          </a:xfrm>
          <a:prstGeom prst="rect">
            <a:avLst/>
          </a:prstGeom>
        </p:spPr>
      </p:pic>
      <p:pic>
        <p:nvPicPr>
          <p:cNvPr id="35" name="Image 34">
            <a:extLst>
              <a:ext uri="{FF2B5EF4-FFF2-40B4-BE49-F238E27FC236}">
                <a16:creationId xmlns:a16="http://schemas.microsoft.com/office/drawing/2014/main" id="{CCEF0016-F4FA-4C1E-AE20-9190053F6B64}"/>
              </a:ext>
            </a:extLst>
          </p:cNvPr>
          <p:cNvPicPr>
            <a:picLocks noChangeAspect="1"/>
          </p:cNvPicPr>
          <p:nvPr/>
        </p:nvPicPr>
        <p:blipFill rotWithShape="1">
          <a:blip r:embed="rId2"/>
          <a:srcRect l="2678" b="91115"/>
          <a:stretch/>
        </p:blipFill>
        <p:spPr>
          <a:xfrm>
            <a:off x="2077894" y="1553775"/>
            <a:ext cx="3019886" cy="612924"/>
          </a:xfrm>
          <a:prstGeom prst="rect">
            <a:avLst/>
          </a:prstGeom>
        </p:spPr>
      </p:pic>
    </p:spTree>
    <p:extLst>
      <p:ext uri="{BB962C8B-B14F-4D97-AF65-F5344CB8AC3E}">
        <p14:creationId xmlns:p14="http://schemas.microsoft.com/office/powerpoint/2010/main" val="353623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Une page web c’est quoi ?</a:t>
            </a:r>
          </a:p>
        </p:txBody>
      </p:sp>
      <p:pic>
        <p:nvPicPr>
          <p:cNvPr id="2" name="Image 1">
            <a:extLst>
              <a:ext uri="{FF2B5EF4-FFF2-40B4-BE49-F238E27FC236}">
                <a16:creationId xmlns:a16="http://schemas.microsoft.com/office/drawing/2014/main" id="{5AAF74D2-4FB7-4B88-A122-2B406184BD2D}"/>
              </a:ext>
            </a:extLst>
          </p:cNvPr>
          <p:cNvPicPr>
            <a:picLocks noChangeAspect="1"/>
          </p:cNvPicPr>
          <p:nvPr/>
        </p:nvPicPr>
        <p:blipFill>
          <a:blip r:embed="rId2"/>
          <a:stretch>
            <a:fillRect/>
          </a:stretch>
        </p:blipFill>
        <p:spPr>
          <a:xfrm>
            <a:off x="2374919" y="945242"/>
            <a:ext cx="8770795" cy="4641702"/>
          </a:xfrm>
          <a:prstGeom prst="rect">
            <a:avLst/>
          </a:prstGeom>
        </p:spPr>
      </p:pic>
      <p:pic>
        <p:nvPicPr>
          <p:cNvPr id="7" name="Image 6">
            <a:extLst>
              <a:ext uri="{FF2B5EF4-FFF2-40B4-BE49-F238E27FC236}">
                <a16:creationId xmlns:a16="http://schemas.microsoft.com/office/drawing/2014/main" id="{06A8BD51-3FD2-4975-9FE7-1AD0C61EE6BB}"/>
              </a:ext>
            </a:extLst>
          </p:cNvPr>
          <p:cNvPicPr>
            <a:picLocks noChangeAspect="1"/>
          </p:cNvPicPr>
          <p:nvPr/>
        </p:nvPicPr>
        <p:blipFill rotWithShape="1">
          <a:blip r:embed="rId3"/>
          <a:srcRect l="38055" b="17058"/>
          <a:stretch/>
        </p:blipFill>
        <p:spPr>
          <a:xfrm>
            <a:off x="9762722" y="167303"/>
            <a:ext cx="2226631" cy="2645988"/>
          </a:xfrm>
          <a:prstGeom prst="rect">
            <a:avLst/>
          </a:prstGeom>
        </p:spPr>
      </p:pic>
      <p:sp>
        <p:nvSpPr>
          <p:cNvPr id="6" name="ZoneTexte 5">
            <a:extLst>
              <a:ext uri="{FF2B5EF4-FFF2-40B4-BE49-F238E27FC236}">
                <a16:creationId xmlns:a16="http://schemas.microsoft.com/office/drawing/2014/main" id="{671B7FA4-3BBE-49E2-AB45-881EF496292C}"/>
              </a:ext>
            </a:extLst>
          </p:cNvPr>
          <p:cNvSpPr txBox="1"/>
          <p:nvPr/>
        </p:nvSpPr>
        <p:spPr>
          <a:xfrm>
            <a:off x="-35560" y="1244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66480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50389" y="23008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Exécuter une instruction plusieurs fois WHILE </a:t>
            </a:r>
          </a:p>
        </p:txBody>
      </p:sp>
      <p:sp>
        <p:nvSpPr>
          <p:cNvPr id="2" name="Rectangle 1">
            <a:extLst>
              <a:ext uri="{FF2B5EF4-FFF2-40B4-BE49-F238E27FC236}">
                <a16:creationId xmlns:a16="http://schemas.microsoft.com/office/drawing/2014/main" id="{333D1184-49CA-49A5-B221-DB82F7A36872}"/>
              </a:ext>
            </a:extLst>
          </p:cNvPr>
          <p:cNvSpPr/>
          <p:nvPr/>
        </p:nvSpPr>
        <p:spPr>
          <a:xfrm>
            <a:off x="1865194" y="497891"/>
            <a:ext cx="10040204" cy="2031325"/>
          </a:xfrm>
          <a:prstGeom prst="rect">
            <a:avLst/>
          </a:prstGeom>
        </p:spPr>
        <p:txBody>
          <a:bodyPr wrap="square">
            <a:spAutoFit/>
          </a:bodyPr>
          <a:lstStyle/>
          <a:p>
            <a:r>
              <a:rPr lang="fr-FR" dirty="0"/>
              <a:t>Toutes les boucles en JS se basent au minimum sur :</a:t>
            </a:r>
          </a:p>
          <a:p>
            <a:pPr marL="285750" indent="-285750">
              <a:buFont typeface="Arial" panose="020B0604020202020204" pitchFamily="34" charset="0"/>
              <a:buChar char="•"/>
            </a:pPr>
            <a:r>
              <a:rPr lang="fr-FR" dirty="0"/>
              <a:t>une condition de répétition (on dit aussi « de sortie ») ;</a:t>
            </a:r>
          </a:p>
          <a:p>
            <a:pPr marL="285750" indent="-285750">
              <a:buFont typeface="Arial" panose="020B0604020202020204" pitchFamily="34" charset="0"/>
              <a:buChar char="•"/>
            </a:pPr>
            <a:r>
              <a:rPr lang="fr-FR" dirty="0"/>
              <a:t>des instructions à répéter ;</a:t>
            </a:r>
          </a:p>
          <a:p>
            <a:endParaRPr lang="fr-FR" dirty="0"/>
          </a:p>
          <a:p>
            <a:r>
              <a:rPr lang="fr-FR" dirty="0"/>
              <a:t>et éventuellement sur :</a:t>
            </a:r>
          </a:p>
          <a:p>
            <a:pPr marL="285750" indent="-285750">
              <a:buFont typeface="Arial" panose="020B0604020202020204" pitchFamily="34" charset="0"/>
              <a:buChar char="•"/>
            </a:pPr>
            <a:r>
              <a:rPr lang="fr-FR" dirty="0"/>
              <a:t>une gestion fine de la condition de sortie, avec par exemple un compteur numérique (par exemple, boucle for).</a:t>
            </a:r>
          </a:p>
        </p:txBody>
      </p:sp>
      <p:grpSp>
        <p:nvGrpSpPr>
          <p:cNvPr id="15" name="Groupe 14">
            <a:extLst>
              <a:ext uri="{FF2B5EF4-FFF2-40B4-BE49-F238E27FC236}">
                <a16:creationId xmlns:a16="http://schemas.microsoft.com/office/drawing/2014/main" id="{07115361-35FC-49F3-8D78-C20284D8B465}"/>
              </a:ext>
            </a:extLst>
          </p:cNvPr>
          <p:cNvGrpSpPr/>
          <p:nvPr/>
        </p:nvGrpSpPr>
        <p:grpSpPr>
          <a:xfrm>
            <a:off x="2236644" y="2775692"/>
            <a:ext cx="6118359" cy="1864236"/>
            <a:chOff x="2236644" y="2775692"/>
            <a:chExt cx="6118359" cy="1864236"/>
          </a:xfrm>
        </p:grpSpPr>
        <p:sp>
          <p:nvSpPr>
            <p:cNvPr id="14" name="Rectangle : coins arrondis 13">
              <a:extLst>
                <a:ext uri="{FF2B5EF4-FFF2-40B4-BE49-F238E27FC236}">
                  <a16:creationId xmlns:a16="http://schemas.microsoft.com/office/drawing/2014/main" id="{D0FFB5BE-A135-40F0-AD34-7C6E6B6C7219}"/>
                </a:ext>
              </a:extLst>
            </p:cNvPr>
            <p:cNvSpPr/>
            <p:nvPr/>
          </p:nvSpPr>
          <p:spPr>
            <a:xfrm>
              <a:off x="2236644" y="2775692"/>
              <a:ext cx="6118359" cy="1864236"/>
            </a:xfrm>
            <a:prstGeom prst="roundRect">
              <a:avLst>
                <a:gd name="adj" fmla="val 3206"/>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EE1E15FF-9EE0-49C4-BD2D-6F8D127B47E1}"/>
                </a:ext>
              </a:extLst>
            </p:cNvPr>
            <p:cNvPicPr>
              <a:picLocks noChangeAspect="1"/>
            </p:cNvPicPr>
            <p:nvPr/>
          </p:nvPicPr>
          <p:blipFill>
            <a:blip r:embed="rId2"/>
            <a:stretch>
              <a:fillRect/>
            </a:stretch>
          </p:blipFill>
          <p:spPr>
            <a:xfrm>
              <a:off x="2273219" y="2817952"/>
              <a:ext cx="6024991" cy="1767192"/>
            </a:xfrm>
            <a:prstGeom prst="rect">
              <a:avLst/>
            </a:prstGeom>
            <a:ln>
              <a:noFill/>
            </a:ln>
            <a:effectLst>
              <a:softEdge rad="25400"/>
            </a:effectLst>
          </p:spPr>
        </p:pic>
      </p:grpSp>
      <p:pic>
        <p:nvPicPr>
          <p:cNvPr id="8" name="Image 7">
            <a:extLst>
              <a:ext uri="{FF2B5EF4-FFF2-40B4-BE49-F238E27FC236}">
                <a16:creationId xmlns:a16="http://schemas.microsoft.com/office/drawing/2014/main" id="{3B7DEFCA-A7C8-47AA-A16A-32EC9D94BCFA}"/>
              </a:ext>
            </a:extLst>
          </p:cNvPr>
          <p:cNvPicPr>
            <a:picLocks noChangeAspect="1"/>
          </p:cNvPicPr>
          <p:nvPr/>
        </p:nvPicPr>
        <p:blipFill>
          <a:blip r:embed="rId3"/>
          <a:stretch>
            <a:fillRect/>
          </a:stretch>
        </p:blipFill>
        <p:spPr>
          <a:xfrm>
            <a:off x="9340926" y="2445456"/>
            <a:ext cx="2286891" cy="4279376"/>
          </a:xfrm>
          <a:prstGeom prst="rect">
            <a:avLst/>
          </a:prstGeom>
        </p:spPr>
      </p:pic>
      <p:cxnSp>
        <p:nvCxnSpPr>
          <p:cNvPr id="10" name="Connecteur droit avec flèche 9">
            <a:extLst>
              <a:ext uri="{FF2B5EF4-FFF2-40B4-BE49-F238E27FC236}">
                <a16:creationId xmlns:a16="http://schemas.microsoft.com/office/drawing/2014/main" id="{B095B043-75D2-4E02-9551-19C81A291258}"/>
              </a:ext>
            </a:extLst>
          </p:cNvPr>
          <p:cNvCxnSpPr/>
          <p:nvPr/>
        </p:nvCxnSpPr>
        <p:spPr>
          <a:xfrm>
            <a:off x="7947546" y="6045958"/>
            <a:ext cx="1393380" cy="52316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2E979F7-CBC9-4FB8-A29E-B94E4253BD5E}"/>
              </a:ext>
            </a:extLst>
          </p:cNvPr>
          <p:cNvSpPr txBox="1"/>
          <p:nvPr/>
        </p:nvSpPr>
        <p:spPr>
          <a:xfrm>
            <a:off x="5609230" y="5349923"/>
            <a:ext cx="3489277" cy="923330"/>
          </a:xfrm>
          <a:prstGeom prst="rect">
            <a:avLst/>
          </a:prstGeom>
          <a:ln w="76200">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fr-FR" dirty="0"/>
              <a:t>La variable </a:t>
            </a:r>
            <a:r>
              <a:rPr lang="fr-FR" dirty="0" err="1"/>
              <a:t>counter</a:t>
            </a:r>
            <a:r>
              <a:rPr lang="fr-FR" dirty="0"/>
              <a:t> contenait la valeur 10 puis on a incrémenté et affiché le résultat</a:t>
            </a:r>
          </a:p>
        </p:txBody>
      </p:sp>
    </p:spTree>
    <p:extLst>
      <p:ext uri="{BB962C8B-B14F-4D97-AF65-F5344CB8AC3E}">
        <p14:creationId xmlns:p14="http://schemas.microsoft.com/office/powerpoint/2010/main" val="352773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3E9AD02B-D3C5-4B42-B9B4-FB92FEA89143}"/>
              </a:ext>
            </a:extLst>
          </p:cNvPr>
          <p:cNvSpPr/>
          <p:nvPr/>
        </p:nvSpPr>
        <p:spPr>
          <a:xfrm>
            <a:off x="2038090" y="1511207"/>
            <a:ext cx="2810844" cy="1299920"/>
          </a:xfrm>
          <a:prstGeom prst="roundRect">
            <a:avLst>
              <a:gd name="adj" fmla="val 3206"/>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F143A286-1829-459F-8753-745540F42FDB}"/>
              </a:ext>
            </a:extLst>
          </p:cNvPr>
          <p:cNvSpPr txBox="1"/>
          <p:nvPr/>
        </p:nvSpPr>
        <p:spPr>
          <a:xfrm>
            <a:off x="-50389" y="22881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Exécuter une instruction plusieurs fois  DO .. WHILE </a:t>
            </a:r>
          </a:p>
        </p:txBody>
      </p:sp>
      <p:sp>
        <p:nvSpPr>
          <p:cNvPr id="6" name="Rectangle 5">
            <a:extLst>
              <a:ext uri="{FF2B5EF4-FFF2-40B4-BE49-F238E27FC236}">
                <a16:creationId xmlns:a16="http://schemas.microsoft.com/office/drawing/2014/main" id="{9A6DB3D5-11EB-4AA0-A2AC-C56590D6694A}"/>
              </a:ext>
            </a:extLst>
          </p:cNvPr>
          <p:cNvSpPr/>
          <p:nvPr/>
        </p:nvSpPr>
        <p:spPr>
          <a:xfrm>
            <a:off x="1820000" y="945143"/>
            <a:ext cx="9685361" cy="369332"/>
          </a:xfrm>
          <a:prstGeom prst="rect">
            <a:avLst/>
          </a:prstGeom>
        </p:spPr>
        <p:txBody>
          <a:bodyPr wrap="square">
            <a:spAutoFit/>
          </a:bodyPr>
          <a:lstStyle/>
          <a:p>
            <a:r>
              <a:rPr lang="fr-FR" dirty="0"/>
              <a:t>J'exécute les instructions une première fois, puis </a:t>
            </a:r>
            <a:r>
              <a:rPr lang="fr-FR" b="1" dirty="0"/>
              <a:t>tant que </a:t>
            </a:r>
            <a:r>
              <a:rPr lang="fr-FR" dirty="0"/>
              <a:t>la condition est vérifiée, je recommence :</a:t>
            </a:r>
          </a:p>
        </p:txBody>
      </p:sp>
      <p:pic>
        <p:nvPicPr>
          <p:cNvPr id="7" name="Image 6">
            <a:extLst>
              <a:ext uri="{FF2B5EF4-FFF2-40B4-BE49-F238E27FC236}">
                <a16:creationId xmlns:a16="http://schemas.microsoft.com/office/drawing/2014/main" id="{000A3B4D-58BB-43B6-AD44-350E4BA422FB}"/>
              </a:ext>
            </a:extLst>
          </p:cNvPr>
          <p:cNvPicPr>
            <a:picLocks noChangeAspect="1"/>
          </p:cNvPicPr>
          <p:nvPr/>
        </p:nvPicPr>
        <p:blipFill>
          <a:blip r:embed="rId2"/>
          <a:stretch>
            <a:fillRect/>
          </a:stretch>
        </p:blipFill>
        <p:spPr>
          <a:xfrm>
            <a:off x="2121226" y="1571063"/>
            <a:ext cx="2670412" cy="1177090"/>
          </a:xfrm>
          <a:prstGeom prst="rect">
            <a:avLst/>
          </a:prstGeom>
          <a:ln>
            <a:noFill/>
          </a:ln>
          <a:effectLst>
            <a:softEdge rad="25400"/>
          </a:effectLst>
        </p:spPr>
      </p:pic>
      <p:pic>
        <p:nvPicPr>
          <p:cNvPr id="5" name="Image 4">
            <a:extLst>
              <a:ext uri="{FF2B5EF4-FFF2-40B4-BE49-F238E27FC236}">
                <a16:creationId xmlns:a16="http://schemas.microsoft.com/office/drawing/2014/main" id="{47F15550-F7FE-4CD1-8540-B266656C3BB9}"/>
              </a:ext>
            </a:extLst>
          </p:cNvPr>
          <p:cNvPicPr>
            <a:picLocks noChangeAspect="1"/>
          </p:cNvPicPr>
          <p:nvPr/>
        </p:nvPicPr>
        <p:blipFill>
          <a:blip r:embed="rId3"/>
          <a:stretch>
            <a:fillRect/>
          </a:stretch>
        </p:blipFill>
        <p:spPr>
          <a:xfrm>
            <a:off x="5512386" y="1511207"/>
            <a:ext cx="2496652" cy="5023975"/>
          </a:xfrm>
          <a:prstGeom prst="rect">
            <a:avLst/>
          </a:prstGeom>
        </p:spPr>
      </p:pic>
    </p:spTree>
    <p:extLst>
      <p:ext uri="{BB962C8B-B14F-4D97-AF65-F5344CB8AC3E}">
        <p14:creationId xmlns:p14="http://schemas.microsoft.com/office/powerpoint/2010/main" val="1627777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 coins arrondis 6">
            <a:extLst>
              <a:ext uri="{FF2B5EF4-FFF2-40B4-BE49-F238E27FC236}">
                <a16:creationId xmlns:a16="http://schemas.microsoft.com/office/drawing/2014/main" id="{A146525A-F72D-4BF5-BC2C-CACC02ABC2B2}"/>
              </a:ext>
            </a:extLst>
          </p:cNvPr>
          <p:cNvSpPr/>
          <p:nvPr/>
        </p:nvSpPr>
        <p:spPr>
          <a:xfrm>
            <a:off x="1942554" y="1788727"/>
            <a:ext cx="3675773" cy="1259273"/>
          </a:xfrm>
          <a:prstGeom prst="roundRect">
            <a:avLst>
              <a:gd name="adj" fmla="val 3206"/>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F143A286-1829-459F-8753-745540F42FDB}"/>
              </a:ext>
            </a:extLst>
          </p:cNvPr>
          <p:cNvSpPr txBox="1"/>
          <p:nvPr/>
        </p:nvSpPr>
        <p:spPr>
          <a:xfrm>
            <a:off x="-50389" y="23135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Exécuter une instruction plusieurs fois  FOR… </a:t>
            </a:r>
          </a:p>
        </p:txBody>
      </p:sp>
      <p:sp>
        <p:nvSpPr>
          <p:cNvPr id="2" name="Rectangle 1">
            <a:extLst>
              <a:ext uri="{FF2B5EF4-FFF2-40B4-BE49-F238E27FC236}">
                <a16:creationId xmlns:a16="http://schemas.microsoft.com/office/drawing/2014/main" id="{15794768-0BBE-4BC5-93F5-2E43DEBFDEF2}"/>
              </a:ext>
            </a:extLst>
          </p:cNvPr>
          <p:cNvSpPr/>
          <p:nvPr/>
        </p:nvSpPr>
        <p:spPr>
          <a:xfrm>
            <a:off x="1865194" y="908629"/>
            <a:ext cx="10326806" cy="646331"/>
          </a:xfrm>
          <a:prstGeom prst="rect">
            <a:avLst/>
          </a:prstGeom>
        </p:spPr>
        <p:txBody>
          <a:bodyPr wrap="square">
            <a:spAutoFit/>
          </a:bodyPr>
          <a:lstStyle/>
          <a:p>
            <a:r>
              <a:rPr lang="fr-FR" b="1" dirty="0"/>
              <a:t>Pour</a:t>
            </a:r>
            <a:r>
              <a:rPr lang="fr-FR" dirty="0"/>
              <a:t> chaque nouvelle valeur de ma variable de contrôle de boucle, et ce jusqu'à ce que la condition ne soit plus vérifiée, j'exécute les instructions :</a:t>
            </a:r>
          </a:p>
        </p:txBody>
      </p:sp>
      <p:pic>
        <p:nvPicPr>
          <p:cNvPr id="3" name="Image 2">
            <a:extLst>
              <a:ext uri="{FF2B5EF4-FFF2-40B4-BE49-F238E27FC236}">
                <a16:creationId xmlns:a16="http://schemas.microsoft.com/office/drawing/2014/main" id="{207102D1-EBA5-4351-B4E7-87B3336A549C}"/>
              </a:ext>
            </a:extLst>
          </p:cNvPr>
          <p:cNvPicPr>
            <a:picLocks noChangeAspect="1"/>
          </p:cNvPicPr>
          <p:nvPr/>
        </p:nvPicPr>
        <p:blipFill>
          <a:blip r:embed="rId2"/>
          <a:stretch>
            <a:fillRect/>
          </a:stretch>
        </p:blipFill>
        <p:spPr>
          <a:xfrm>
            <a:off x="1981633" y="1850073"/>
            <a:ext cx="3594822" cy="1140836"/>
          </a:xfrm>
          <a:prstGeom prst="rect">
            <a:avLst/>
          </a:prstGeom>
          <a:ln>
            <a:noFill/>
          </a:ln>
          <a:effectLst>
            <a:softEdge rad="25400"/>
          </a:effectLst>
        </p:spPr>
      </p:pic>
      <p:pic>
        <p:nvPicPr>
          <p:cNvPr id="5" name="Image 4">
            <a:extLst>
              <a:ext uri="{FF2B5EF4-FFF2-40B4-BE49-F238E27FC236}">
                <a16:creationId xmlns:a16="http://schemas.microsoft.com/office/drawing/2014/main" id="{B88C1674-96CD-4741-8E91-A6EBA8544B76}"/>
              </a:ext>
            </a:extLst>
          </p:cNvPr>
          <p:cNvPicPr>
            <a:picLocks noChangeAspect="1"/>
          </p:cNvPicPr>
          <p:nvPr/>
        </p:nvPicPr>
        <p:blipFill>
          <a:blip r:embed="rId3"/>
          <a:stretch>
            <a:fillRect/>
          </a:stretch>
        </p:blipFill>
        <p:spPr>
          <a:xfrm>
            <a:off x="5916932" y="1788727"/>
            <a:ext cx="3653225" cy="4920018"/>
          </a:xfrm>
          <a:prstGeom prst="rect">
            <a:avLst/>
          </a:prstGeom>
        </p:spPr>
      </p:pic>
      <p:sp>
        <p:nvSpPr>
          <p:cNvPr id="6" name="ZoneTexte 5">
            <a:extLst>
              <a:ext uri="{FF2B5EF4-FFF2-40B4-BE49-F238E27FC236}">
                <a16:creationId xmlns:a16="http://schemas.microsoft.com/office/drawing/2014/main" id="{8B6996AB-7D66-4938-8099-FB5972C9A334}"/>
              </a:ext>
            </a:extLst>
          </p:cNvPr>
          <p:cNvSpPr txBox="1"/>
          <p:nvPr/>
        </p:nvSpPr>
        <p:spPr>
          <a:xfrm>
            <a:off x="9699009" y="3368302"/>
            <a:ext cx="809768" cy="369332"/>
          </a:xfrm>
          <a:prstGeom prst="rect">
            <a:avLst/>
          </a:prstGeom>
          <a:noFill/>
        </p:spPr>
        <p:txBody>
          <a:bodyPr wrap="square" rtlCol="0">
            <a:spAutoFit/>
          </a:bodyPr>
          <a:lstStyle/>
          <a:p>
            <a:r>
              <a:rPr lang="fr-FR" dirty="0"/>
              <a:t>i = 0</a:t>
            </a:r>
          </a:p>
        </p:txBody>
      </p:sp>
      <p:cxnSp>
        <p:nvCxnSpPr>
          <p:cNvPr id="10" name="Connecteur droit avec flèche 9">
            <a:extLst>
              <a:ext uri="{FF2B5EF4-FFF2-40B4-BE49-F238E27FC236}">
                <a16:creationId xmlns:a16="http://schemas.microsoft.com/office/drawing/2014/main" id="{DBF33DA3-C628-4070-B310-F5A16063EECA}"/>
              </a:ext>
            </a:extLst>
          </p:cNvPr>
          <p:cNvCxnSpPr>
            <a:cxnSpLocks/>
            <a:stCxn id="6" idx="1"/>
          </p:cNvCxnSpPr>
          <p:nvPr/>
        </p:nvCxnSpPr>
        <p:spPr>
          <a:xfrm flipH="1">
            <a:off x="6555475" y="3552968"/>
            <a:ext cx="3143534"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EFC01002-97FD-4A64-A0A8-66BF4FA3F532}"/>
              </a:ext>
            </a:extLst>
          </p:cNvPr>
          <p:cNvSpPr txBox="1"/>
          <p:nvPr/>
        </p:nvSpPr>
        <p:spPr>
          <a:xfrm>
            <a:off x="9699009" y="3675293"/>
            <a:ext cx="809768" cy="369332"/>
          </a:xfrm>
          <a:prstGeom prst="rect">
            <a:avLst/>
          </a:prstGeom>
          <a:noFill/>
        </p:spPr>
        <p:txBody>
          <a:bodyPr wrap="square" rtlCol="0">
            <a:spAutoFit/>
          </a:bodyPr>
          <a:lstStyle/>
          <a:p>
            <a:r>
              <a:rPr lang="fr-FR" dirty="0"/>
              <a:t>i = 1</a:t>
            </a:r>
          </a:p>
        </p:txBody>
      </p:sp>
      <p:cxnSp>
        <p:nvCxnSpPr>
          <p:cNvPr id="15" name="Connecteur droit avec flèche 14">
            <a:extLst>
              <a:ext uri="{FF2B5EF4-FFF2-40B4-BE49-F238E27FC236}">
                <a16:creationId xmlns:a16="http://schemas.microsoft.com/office/drawing/2014/main" id="{25AA2CF2-8A40-40FE-B7A8-619EFE5E6416}"/>
              </a:ext>
            </a:extLst>
          </p:cNvPr>
          <p:cNvCxnSpPr>
            <a:cxnSpLocks/>
            <a:stCxn id="14" idx="1"/>
          </p:cNvCxnSpPr>
          <p:nvPr/>
        </p:nvCxnSpPr>
        <p:spPr>
          <a:xfrm flipH="1">
            <a:off x="6555475" y="3859959"/>
            <a:ext cx="3143534"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63F996AE-B319-4AFB-B33B-1E85412A9EE9}"/>
              </a:ext>
            </a:extLst>
          </p:cNvPr>
          <p:cNvSpPr txBox="1"/>
          <p:nvPr/>
        </p:nvSpPr>
        <p:spPr>
          <a:xfrm>
            <a:off x="9699009" y="6324587"/>
            <a:ext cx="809768" cy="369332"/>
          </a:xfrm>
          <a:prstGeom prst="rect">
            <a:avLst/>
          </a:prstGeom>
          <a:noFill/>
        </p:spPr>
        <p:txBody>
          <a:bodyPr wrap="square" rtlCol="0">
            <a:spAutoFit/>
          </a:bodyPr>
          <a:lstStyle/>
          <a:p>
            <a:r>
              <a:rPr lang="fr-FR" dirty="0"/>
              <a:t>i = 9</a:t>
            </a:r>
          </a:p>
        </p:txBody>
      </p:sp>
      <p:cxnSp>
        <p:nvCxnSpPr>
          <p:cNvPr id="17" name="Connecteur droit avec flèche 16">
            <a:extLst>
              <a:ext uri="{FF2B5EF4-FFF2-40B4-BE49-F238E27FC236}">
                <a16:creationId xmlns:a16="http://schemas.microsoft.com/office/drawing/2014/main" id="{365F8AB7-D404-43A6-BE5E-49642F50F012}"/>
              </a:ext>
            </a:extLst>
          </p:cNvPr>
          <p:cNvCxnSpPr>
            <a:cxnSpLocks/>
            <a:stCxn id="16" idx="1"/>
          </p:cNvCxnSpPr>
          <p:nvPr/>
        </p:nvCxnSpPr>
        <p:spPr>
          <a:xfrm flipH="1">
            <a:off x="6555475" y="6509253"/>
            <a:ext cx="3143534"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14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50389" y="28469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Les fonctions Javascript </a:t>
            </a:r>
          </a:p>
        </p:txBody>
      </p:sp>
      <p:sp>
        <p:nvSpPr>
          <p:cNvPr id="2" name="ZoneTexte 1">
            <a:extLst>
              <a:ext uri="{FF2B5EF4-FFF2-40B4-BE49-F238E27FC236}">
                <a16:creationId xmlns:a16="http://schemas.microsoft.com/office/drawing/2014/main" id="{2CA854CA-E385-4770-A674-146531481AF5}"/>
              </a:ext>
            </a:extLst>
          </p:cNvPr>
          <p:cNvSpPr txBox="1"/>
          <p:nvPr/>
        </p:nvSpPr>
        <p:spPr>
          <a:xfrm>
            <a:off x="3002507" y="1246496"/>
            <a:ext cx="184731" cy="369332"/>
          </a:xfrm>
          <a:prstGeom prst="rect">
            <a:avLst/>
          </a:prstGeom>
          <a:noFill/>
        </p:spPr>
        <p:txBody>
          <a:bodyPr wrap="none" rtlCol="0">
            <a:spAutoFit/>
          </a:bodyPr>
          <a:lstStyle/>
          <a:p>
            <a:endParaRPr lang="fr-FR"/>
          </a:p>
        </p:txBody>
      </p:sp>
      <p:sp>
        <p:nvSpPr>
          <p:cNvPr id="3" name="Rectangle 2">
            <a:extLst>
              <a:ext uri="{FF2B5EF4-FFF2-40B4-BE49-F238E27FC236}">
                <a16:creationId xmlns:a16="http://schemas.microsoft.com/office/drawing/2014/main" id="{2C1DD4DE-8D70-4E86-A984-F6BBD4AED28E}"/>
              </a:ext>
            </a:extLst>
          </p:cNvPr>
          <p:cNvSpPr/>
          <p:nvPr/>
        </p:nvSpPr>
        <p:spPr>
          <a:xfrm>
            <a:off x="1944806" y="544394"/>
            <a:ext cx="10167582" cy="1477328"/>
          </a:xfrm>
          <a:prstGeom prst="rect">
            <a:avLst/>
          </a:prstGeom>
        </p:spPr>
        <p:txBody>
          <a:bodyPr wrap="square">
            <a:spAutoFit/>
          </a:bodyPr>
          <a:lstStyle/>
          <a:p>
            <a:pPr marL="285750" indent="-285750">
              <a:buFont typeface="Arial" panose="020B0604020202020204" pitchFamily="34" charset="0"/>
              <a:buChar char="•"/>
            </a:pPr>
            <a:r>
              <a:rPr lang="fr-FR" dirty="0"/>
              <a:t>Tout comme une variable sert à stocker une valeur, une fonction sert à stocker des instructions, pour les utiliser plus tard/loin dans le programme. Il y a toujours deux temps : définition d'une fonction, puis exécution de </a:t>
            </a:r>
            <a:r>
              <a:rPr lang="fr-FR" dirty="0" err="1"/>
              <a:t>la-dite</a:t>
            </a:r>
            <a:r>
              <a:rPr lang="fr-FR" dirty="0"/>
              <a:t> fonction.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5" name="Rectangle 4">
            <a:extLst>
              <a:ext uri="{FF2B5EF4-FFF2-40B4-BE49-F238E27FC236}">
                <a16:creationId xmlns:a16="http://schemas.microsoft.com/office/drawing/2014/main" id="{92F7AAB6-D497-42C6-9D9E-FA6696C1ED33}"/>
              </a:ext>
            </a:extLst>
          </p:cNvPr>
          <p:cNvSpPr/>
          <p:nvPr/>
        </p:nvSpPr>
        <p:spPr>
          <a:xfrm>
            <a:off x="1944806" y="2432327"/>
            <a:ext cx="10247194" cy="646331"/>
          </a:xfrm>
          <a:prstGeom prst="rect">
            <a:avLst/>
          </a:prstGeom>
        </p:spPr>
        <p:txBody>
          <a:bodyPr wrap="square">
            <a:spAutoFit/>
          </a:bodyPr>
          <a:lstStyle/>
          <a:p>
            <a:pPr marL="285750" indent="-285750">
              <a:buFont typeface="Arial" panose="020B0604020202020204" pitchFamily="34" charset="0"/>
              <a:buChar char="•"/>
            </a:pPr>
            <a:r>
              <a:rPr lang="fr-FR" dirty="0"/>
              <a:t>Pour définir une fonction, on utilise le mot-clé </a:t>
            </a:r>
            <a:r>
              <a:rPr lang="fr-FR" dirty="0" err="1"/>
              <a:t>function</a:t>
            </a:r>
            <a:r>
              <a:rPr lang="fr-FR" dirty="0"/>
              <a:t> et un bloc d'instructions délimité par des accolades :</a:t>
            </a:r>
          </a:p>
        </p:txBody>
      </p:sp>
      <p:pic>
        <p:nvPicPr>
          <p:cNvPr id="6" name="Image 5">
            <a:extLst>
              <a:ext uri="{FF2B5EF4-FFF2-40B4-BE49-F238E27FC236}">
                <a16:creationId xmlns:a16="http://schemas.microsoft.com/office/drawing/2014/main" id="{6153B868-014B-411D-9762-FEF4C4597EA9}"/>
              </a:ext>
            </a:extLst>
          </p:cNvPr>
          <p:cNvPicPr>
            <a:picLocks noChangeAspect="1"/>
          </p:cNvPicPr>
          <p:nvPr/>
        </p:nvPicPr>
        <p:blipFill>
          <a:blip r:embed="rId2"/>
          <a:stretch>
            <a:fillRect/>
          </a:stretch>
        </p:blipFill>
        <p:spPr>
          <a:xfrm>
            <a:off x="2236644" y="3219548"/>
            <a:ext cx="3659189" cy="932627"/>
          </a:xfrm>
          <a:prstGeom prst="rect">
            <a:avLst/>
          </a:prstGeom>
        </p:spPr>
      </p:pic>
      <p:pic>
        <p:nvPicPr>
          <p:cNvPr id="7" name="Image 6">
            <a:extLst>
              <a:ext uri="{FF2B5EF4-FFF2-40B4-BE49-F238E27FC236}">
                <a16:creationId xmlns:a16="http://schemas.microsoft.com/office/drawing/2014/main" id="{ED62FA10-71B8-4F5B-AA4E-17F935761858}"/>
              </a:ext>
            </a:extLst>
          </p:cNvPr>
          <p:cNvPicPr>
            <a:picLocks noChangeAspect="1"/>
          </p:cNvPicPr>
          <p:nvPr/>
        </p:nvPicPr>
        <p:blipFill>
          <a:blip r:embed="rId3"/>
          <a:stretch>
            <a:fillRect/>
          </a:stretch>
        </p:blipFill>
        <p:spPr>
          <a:xfrm>
            <a:off x="2236644" y="4987071"/>
            <a:ext cx="3659189" cy="1034477"/>
          </a:xfrm>
          <a:prstGeom prst="rect">
            <a:avLst/>
          </a:prstGeom>
        </p:spPr>
      </p:pic>
      <p:sp>
        <p:nvSpPr>
          <p:cNvPr id="8" name="Rectangle 7">
            <a:extLst>
              <a:ext uri="{FF2B5EF4-FFF2-40B4-BE49-F238E27FC236}">
                <a16:creationId xmlns:a16="http://schemas.microsoft.com/office/drawing/2014/main" id="{CDDA201E-DCB5-4A10-A3B2-FBB70B3D1235}"/>
              </a:ext>
            </a:extLst>
          </p:cNvPr>
          <p:cNvSpPr/>
          <p:nvPr/>
        </p:nvSpPr>
        <p:spPr>
          <a:xfrm>
            <a:off x="1944805" y="4421918"/>
            <a:ext cx="9996985" cy="369332"/>
          </a:xfrm>
          <a:prstGeom prst="rect">
            <a:avLst/>
          </a:prstGeom>
        </p:spPr>
        <p:txBody>
          <a:bodyPr wrap="square">
            <a:spAutoFit/>
          </a:bodyPr>
          <a:lstStyle/>
          <a:p>
            <a:pPr marL="285750" indent="-285750">
              <a:buFont typeface="Arial" panose="020B0604020202020204" pitchFamily="34" charset="0"/>
              <a:buChar char="•"/>
            </a:pPr>
            <a:r>
              <a:rPr lang="fr-FR" dirty="0"/>
              <a:t>Il est également possible de définir une fonction anonyme, et de la stocker dans une variable :</a:t>
            </a:r>
          </a:p>
        </p:txBody>
      </p:sp>
      <p:sp>
        <p:nvSpPr>
          <p:cNvPr id="9" name="Rectangle 8">
            <a:extLst>
              <a:ext uri="{FF2B5EF4-FFF2-40B4-BE49-F238E27FC236}">
                <a16:creationId xmlns:a16="http://schemas.microsoft.com/office/drawing/2014/main" id="{02CA1CFA-4085-4D7E-A6AF-3801C5AF450A}"/>
              </a:ext>
            </a:extLst>
          </p:cNvPr>
          <p:cNvSpPr/>
          <p:nvPr/>
        </p:nvSpPr>
        <p:spPr>
          <a:xfrm>
            <a:off x="7924114" y="5012478"/>
            <a:ext cx="4062484" cy="1754326"/>
          </a:xfrm>
          <a:prstGeom prst="rect">
            <a:avLst/>
          </a:prstGeom>
        </p:spPr>
        <p:txBody>
          <a:bodyPr wrap="square">
            <a:spAutoFit/>
          </a:bodyPr>
          <a:lstStyle/>
          <a:p>
            <a:pPr algn="just"/>
            <a:r>
              <a:rPr lang="fr-FR" i="1" dirty="0"/>
              <a:t>La différence entre fonction nommée et fonction anonyme tient surtout du style personnel. Dans les deux cas, l'exécution sera identique. Une fonction anonyme est parfois plus difficile à gérer dans les messages d'erreur.</a:t>
            </a:r>
          </a:p>
        </p:txBody>
      </p:sp>
      <p:sp>
        <p:nvSpPr>
          <p:cNvPr id="10" name="ZoneTexte 9">
            <a:extLst>
              <a:ext uri="{FF2B5EF4-FFF2-40B4-BE49-F238E27FC236}">
                <a16:creationId xmlns:a16="http://schemas.microsoft.com/office/drawing/2014/main" id="{8451CE8C-8E94-47F4-8C3A-5F5FCB012DC1}"/>
              </a:ext>
            </a:extLst>
          </p:cNvPr>
          <p:cNvSpPr txBox="1"/>
          <p:nvPr/>
        </p:nvSpPr>
        <p:spPr>
          <a:xfrm>
            <a:off x="5547815" y="1652473"/>
            <a:ext cx="2961564" cy="400110"/>
          </a:xfrm>
          <a:prstGeom prst="rect">
            <a:avLst/>
          </a:prstGeom>
          <a:noFill/>
        </p:spPr>
        <p:txBody>
          <a:bodyPr wrap="square" rtlCol="0">
            <a:spAutoFit/>
          </a:bodyPr>
          <a:lstStyle/>
          <a:p>
            <a:pPr algn="ctr"/>
            <a:r>
              <a:rPr lang="fr-FR" sz="2000" b="1" dirty="0"/>
              <a:t>Définition de la fonction</a:t>
            </a:r>
          </a:p>
        </p:txBody>
      </p:sp>
    </p:spTree>
    <p:extLst>
      <p:ext uri="{BB962C8B-B14F-4D97-AF65-F5344CB8AC3E}">
        <p14:creationId xmlns:p14="http://schemas.microsoft.com/office/powerpoint/2010/main" val="2436559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50389" y="2872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25407"/>
            <a:ext cx="10326806" cy="461665"/>
          </a:xfrm>
          <a:prstGeom prst="rect">
            <a:avLst/>
          </a:prstGeom>
          <a:noFill/>
        </p:spPr>
        <p:txBody>
          <a:bodyPr wrap="square" rtlCol="0">
            <a:spAutoFit/>
          </a:bodyPr>
          <a:lstStyle/>
          <a:p>
            <a:pPr algn="ctr"/>
            <a:r>
              <a:rPr lang="fr-FR" sz="2400" b="1" dirty="0"/>
              <a:t>Les fonctions Javascript </a:t>
            </a:r>
          </a:p>
        </p:txBody>
      </p:sp>
      <p:sp>
        <p:nvSpPr>
          <p:cNvPr id="2" name="ZoneTexte 1">
            <a:extLst>
              <a:ext uri="{FF2B5EF4-FFF2-40B4-BE49-F238E27FC236}">
                <a16:creationId xmlns:a16="http://schemas.microsoft.com/office/drawing/2014/main" id="{2CA854CA-E385-4770-A674-146531481AF5}"/>
              </a:ext>
            </a:extLst>
          </p:cNvPr>
          <p:cNvSpPr txBox="1"/>
          <p:nvPr/>
        </p:nvSpPr>
        <p:spPr>
          <a:xfrm>
            <a:off x="3002507" y="1246496"/>
            <a:ext cx="184731" cy="369332"/>
          </a:xfrm>
          <a:prstGeom prst="rect">
            <a:avLst/>
          </a:prstGeom>
          <a:noFill/>
        </p:spPr>
        <p:txBody>
          <a:bodyPr wrap="none" rtlCol="0">
            <a:spAutoFit/>
          </a:bodyPr>
          <a:lstStyle/>
          <a:p>
            <a:endParaRPr lang="fr-FR"/>
          </a:p>
        </p:txBody>
      </p:sp>
      <p:sp>
        <p:nvSpPr>
          <p:cNvPr id="10" name="ZoneTexte 9">
            <a:extLst>
              <a:ext uri="{FF2B5EF4-FFF2-40B4-BE49-F238E27FC236}">
                <a16:creationId xmlns:a16="http://schemas.microsoft.com/office/drawing/2014/main" id="{8451CE8C-8E94-47F4-8C3A-5F5FCB012DC1}"/>
              </a:ext>
            </a:extLst>
          </p:cNvPr>
          <p:cNvSpPr txBox="1"/>
          <p:nvPr/>
        </p:nvSpPr>
        <p:spPr>
          <a:xfrm>
            <a:off x="4593531" y="626553"/>
            <a:ext cx="4554942" cy="400110"/>
          </a:xfrm>
          <a:prstGeom prst="rect">
            <a:avLst/>
          </a:prstGeom>
          <a:noFill/>
        </p:spPr>
        <p:txBody>
          <a:bodyPr wrap="square" rtlCol="0">
            <a:spAutoFit/>
          </a:bodyPr>
          <a:lstStyle/>
          <a:p>
            <a:pPr algn="ctr"/>
            <a:r>
              <a:rPr lang="fr-FR" sz="2000" b="1" dirty="0"/>
              <a:t>Exécution de la fonction (instance)</a:t>
            </a:r>
          </a:p>
        </p:txBody>
      </p:sp>
      <p:pic>
        <p:nvPicPr>
          <p:cNvPr id="11" name="Image 10">
            <a:extLst>
              <a:ext uri="{FF2B5EF4-FFF2-40B4-BE49-F238E27FC236}">
                <a16:creationId xmlns:a16="http://schemas.microsoft.com/office/drawing/2014/main" id="{780BA89D-EB56-42D4-A89C-89717B2BAE4C}"/>
              </a:ext>
            </a:extLst>
          </p:cNvPr>
          <p:cNvPicPr>
            <a:picLocks noChangeAspect="1"/>
          </p:cNvPicPr>
          <p:nvPr/>
        </p:nvPicPr>
        <p:blipFill rotWithShape="1">
          <a:blip r:embed="rId2"/>
          <a:srcRect t="17385"/>
          <a:stretch/>
        </p:blipFill>
        <p:spPr>
          <a:xfrm>
            <a:off x="3900681" y="1342608"/>
            <a:ext cx="5940641" cy="381439"/>
          </a:xfrm>
          <a:prstGeom prst="rect">
            <a:avLst/>
          </a:prstGeom>
        </p:spPr>
      </p:pic>
      <p:pic>
        <p:nvPicPr>
          <p:cNvPr id="14" name="Image 13">
            <a:extLst>
              <a:ext uri="{FF2B5EF4-FFF2-40B4-BE49-F238E27FC236}">
                <a16:creationId xmlns:a16="http://schemas.microsoft.com/office/drawing/2014/main" id="{FE01033D-F9D3-4030-A319-FDFCFA03BD28}"/>
              </a:ext>
            </a:extLst>
          </p:cNvPr>
          <p:cNvPicPr>
            <a:picLocks noChangeAspect="1"/>
          </p:cNvPicPr>
          <p:nvPr/>
        </p:nvPicPr>
        <p:blipFill rotWithShape="1">
          <a:blip r:embed="rId3"/>
          <a:srcRect b="53037"/>
          <a:stretch/>
        </p:blipFill>
        <p:spPr>
          <a:xfrm>
            <a:off x="7939762" y="2559216"/>
            <a:ext cx="4102636" cy="991310"/>
          </a:xfrm>
          <a:prstGeom prst="rect">
            <a:avLst/>
          </a:prstGeom>
        </p:spPr>
      </p:pic>
      <p:pic>
        <p:nvPicPr>
          <p:cNvPr id="18" name="Image 17">
            <a:extLst>
              <a:ext uri="{FF2B5EF4-FFF2-40B4-BE49-F238E27FC236}">
                <a16:creationId xmlns:a16="http://schemas.microsoft.com/office/drawing/2014/main" id="{38A4BF80-44B5-46FD-ABE5-1D7F4202645D}"/>
              </a:ext>
            </a:extLst>
          </p:cNvPr>
          <p:cNvPicPr>
            <a:picLocks noChangeAspect="1"/>
          </p:cNvPicPr>
          <p:nvPr/>
        </p:nvPicPr>
        <p:blipFill rotWithShape="1">
          <a:blip r:embed="rId3"/>
          <a:srcRect t="62517"/>
          <a:stretch/>
        </p:blipFill>
        <p:spPr>
          <a:xfrm>
            <a:off x="7939762" y="4939087"/>
            <a:ext cx="4102636" cy="791211"/>
          </a:xfrm>
          <a:prstGeom prst="rect">
            <a:avLst/>
          </a:prstGeom>
        </p:spPr>
      </p:pic>
      <p:cxnSp>
        <p:nvCxnSpPr>
          <p:cNvPr id="19" name="Connecteur droit avec flèche 18">
            <a:extLst>
              <a:ext uri="{FF2B5EF4-FFF2-40B4-BE49-F238E27FC236}">
                <a16:creationId xmlns:a16="http://schemas.microsoft.com/office/drawing/2014/main" id="{1E75833B-D264-4403-80D3-9AE6825A91B3}"/>
              </a:ext>
            </a:extLst>
          </p:cNvPr>
          <p:cNvCxnSpPr>
            <a:cxnSpLocks/>
          </p:cNvCxnSpPr>
          <p:nvPr/>
        </p:nvCxnSpPr>
        <p:spPr>
          <a:xfrm>
            <a:off x="6818811" y="2725688"/>
            <a:ext cx="1120951"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B1727B0B-C1A1-42EC-B77A-51899B8019A9}"/>
              </a:ext>
            </a:extLst>
          </p:cNvPr>
          <p:cNvCxnSpPr>
            <a:cxnSpLocks/>
            <a:endCxn id="18" idx="1"/>
          </p:cNvCxnSpPr>
          <p:nvPr/>
        </p:nvCxnSpPr>
        <p:spPr>
          <a:xfrm>
            <a:off x="6766560" y="5334693"/>
            <a:ext cx="1173202"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76D1589-1476-4ADD-8B36-265BCF99DD4F}"/>
              </a:ext>
            </a:extLst>
          </p:cNvPr>
          <p:cNvSpPr/>
          <p:nvPr/>
        </p:nvSpPr>
        <p:spPr>
          <a:xfrm>
            <a:off x="1865194" y="2314518"/>
            <a:ext cx="5397755" cy="2585323"/>
          </a:xfrm>
          <a:prstGeom prst="rect">
            <a:avLst/>
          </a:prstGeom>
        </p:spPr>
        <p:txBody>
          <a:bodyPr wrap="square">
            <a:spAutoFit/>
          </a:bodyPr>
          <a:lstStyle/>
          <a:p>
            <a:pPr marL="285750" indent="-285750">
              <a:buFont typeface="Arial" panose="020B0604020202020204" pitchFamily="34" charset="0"/>
              <a:buChar char="•"/>
            </a:pPr>
            <a:r>
              <a:rPr lang="fr-FR" dirty="0"/>
              <a:t>Définition de la fonction : </a:t>
            </a:r>
          </a:p>
          <a:p>
            <a:br>
              <a:rPr lang="fr-FR" dirty="0"/>
            </a:br>
            <a:r>
              <a:rPr lang="fr-FR" dirty="0"/>
              <a:t>Lorsque la définition de fonction est lu par le navigateur il ne se passe rien. La navigateur mémorise simplement le nom de la fonction. Elle n’est pas exécuté.</a:t>
            </a:r>
            <a:br>
              <a:rPr lang="fr-FR" dirty="0"/>
            </a:br>
            <a:br>
              <a:rPr lang="fr-FR" dirty="0"/>
            </a:br>
            <a:r>
              <a:rPr lang="fr-FR" dirty="0"/>
              <a:t>Si on stock la définition dans une variable, cela équivaut à stocker du texte brute.</a:t>
            </a:r>
          </a:p>
          <a:p>
            <a:pPr marL="285750" indent="-285750">
              <a:buFont typeface="Arial" panose="020B0604020202020204" pitchFamily="34" charset="0"/>
              <a:buChar char="•"/>
            </a:pPr>
            <a:endParaRPr lang="fr-FR" dirty="0"/>
          </a:p>
        </p:txBody>
      </p:sp>
      <p:sp>
        <p:nvSpPr>
          <p:cNvPr id="28" name="Rectangle 27">
            <a:extLst>
              <a:ext uri="{FF2B5EF4-FFF2-40B4-BE49-F238E27FC236}">
                <a16:creationId xmlns:a16="http://schemas.microsoft.com/office/drawing/2014/main" id="{B24F1F6D-AA31-4D0E-85CF-F6DA26F360E3}"/>
              </a:ext>
            </a:extLst>
          </p:cNvPr>
          <p:cNvSpPr/>
          <p:nvPr/>
        </p:nvSpPr>
        <p:spPr>
          <a:xfrm>
            <a:off x="1865193" y="5023775"/>
            <a:ext cx="5397755" cy="1477328"/>
          </a:xfrm>
          <a:prstGeom prst="rect">
            <a:avLst/>
          </a:prstGeom>
        </p:spPr>
        <p:txBody>
          <a:bodyPr wrap="square">
            <a:spAutoFit/>
          </a:bodyPr>
          <a:lstStyle/>
          <a:p>
            <a:pPr marL="285750" indent="-285750">
              <a:buFont typeface="Arial" panose="020B0604020202020204" pitchFamily="34" charset="0"/>
              <a:buChar char="•"/>
            </a:pPr>
            <a:r>
              <a:rPr lang="fr-FR" dirty="0"/>
              <a:t>Exécution de la fonction : </a:t>
            </a:r>
          </a:p>
          <a:p>
            <a:endParaRPr lang="fr-FR" dirty="0"/>
          </a:p>
          <a:p>
            <a:r>
              <a:rPr lang="fr-FR" dirty="0"/>
              <a:t>Lorsque cette ligne est lue, le navigateur va lire et exécuter les instructions à l’intérieur de la fonction (la partie entre accolade).</a:t>
            </a:r>
          </a:p>
        </p:txBody>
      </p:sp>
    </p:spTree>
    <p:extLst>
      <p:ext uri="{BB962C8B-B14F-4D97-AF65-F5344CB8AC3E}">
        <p14:creationId xmlns:p14="http://schemas.microsoft.com/office/powerpoint/2010/main" val="1391377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689" y="28469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25407"/>
            <a:ext cx="10326806" cy="461665"/>
          </a:xfrm>
          <a:prstGeom prst="rect">
            <a:avLst/>
          </a:prstGeom>
          <a:noFill/>
        </p:spPr>
        <p:txBody>
          <a:bodyPr wrap="square" rtlCol="0">
            <a:spAutoFit/>
          </a:bodyPr>
          <a:lstStyle/>
          <a:p>
            <a:pPr algn="ctr"/>
            <a:r>
              <a:rPr lang="fr-FR" sz="2400" b="1" dirty="0"/>
              <a:t>Les fonctions Javascript </a:t>
            </a:r>
          </a:p>
        </p:txBody>
      </p:sp>
      <p:sp>
        <p:nvSpPr>
          <p:cNvPr id="2" name="ZoneTexte 1">
            <a:extLst>
              <a:ext uri="{FF2B5EF4-FFF2-40B4-BE49-F238E27FC236}">
                <a16:creationId xmlns:a16="http://schemas.microsoft.com/office/drawing/2014/main" id="{2CA854CA-E385-4770-A674-146531481AF5}"/>
              </a:ext>
            </a:extLst>
          </p:cNvPr>
          <p:cNvSpPr txBox="1"/>
          <p:nvPr/>
        </p:nvSpPr>
        <p:spPr>
          <a:xfrm>
            <a:off x="3002507" y="1246496"/>
            <a:ext cx="184731" cy="369332"/>
          </a:xfrm>
          <a:prstGeom prst="rect">
            <a:avLst/>
          </a:prstGeom>
          <a:noFill/>
        </p:spPr>
        <p:txBody>
          <a:bodyPr wrap="none" rtlCol="0">
            <a:spAutoFit/>
          </a:bodyPr>
          <a:lstStyle/>
          <a:p>
            <a:endParaRPr lang="fr-FR"/>
          </a:p>
        </p:txBody>
      </p:sp>
      <p:sp>
        <p:nvSpPr>
          <p:cNvPr id="10" name="ZoneTexte 9">
            <a:extLst>
              <a:ext uri="{FF2B5EF4-FFF2-40B4-BE49-F238E27FC236}">
                <a16:creationId xmlns:a16="http://schemas.microsoft.com/office/drawing/2014/main" id="{8451CE8C-8E94-47F4-8C3A-5F5FCB012DC1}"/>
              </a:ext>
            </a:extLst>
          </p:cNvPr>
          <p:cNvSpPr txBox="1"/>
          <p:nvPr/>
        </p:nvSpPr>
        <p:spPr>
          <a:xfrm>
            <a:off x="4593531" y="626553"/>
            <a:ext cx="4554942" cy="400110"/>
          </a:xfrm>
          <a:prstGeom prst="rect">
            <a:avLst/>
          </a:prstGeom>
          <a:noFill/>
        </p:spPr>
        <p:txBody>
          <a:bodyPr wrap="square" rtlCol="0">
            <a:spAutoFit/>
          </a:bodyPr>
          <a:lstStyle/>
          <a:p>
            <a:pPr algn="ctr"/>
            <a:r>
              <a:rPr lang="fr-FR" sz="2000" b="1" dirty="0"/>
              <a:t>Exécution de la fonction (instance)</a:t>
            </a:r>
          </a:p>
        </p:txBody>
      </p:sp>
      <p:pic>
        <p:nvPicPr>
          <p:cNvPr id="11" name="Image 10">
            <a:extLst>
              <a:ext uri="{FF2B5EF4-FFF2-40B4-BE49-F238E27FC236}">
                <a16:creationId xmlns:a16="http://schemas.microsoft.com/office/drawing/2014/main" id="{780BA89D-EB56-42D4-A89C-89717B2BAE4C}"/>
              </a:ext>
            </a:extLst>
          </p:cNvPr>
          <p:cNvPicPr>
            <a:picLocks noChangeAspect="1"/>
          </p:cNvPicPr>
          <p:nvPr/>
        </p:nvPicPr>
        <p:blipFill rotWithShape="1">
          <a:blip r:embed="rId2"/>
          <a:srcRect t="17385"/>
          <a:stretch/>
        </p:blipFill>
        <p:spPr>
          <a:xfrm>
            <a:off x="3900681" y="1342608"/>
            <a:ext cx="5940641" cy="381439"/>
          </a:xfrm>
          <a:prstGeom prst="rect">
            <a:avLst/>
          </a:prstGeom>
        </p:spPr>
      </p:pic>
      <p:pic>
        <p:nvPicPr>
          <p:cNvPr id="14" name="Image 13">
            <a:extLst>
              <a:ext uri="{FF2B5EF4-FFF2-40B4-BE49-F238E27FC236}">
                <a16:creationId xmlns:a16="http://schemas.microsoft.com/office/drawing/2014/main" id="{FE01033D-F9D3-4030-A319-FDFCFA03BD28}"/>
              </a:ext>
            </a:extLst>
          </p:cNvPr>
          <p:cNvPicPr>
            <a:picLocks noChangeAspect="1"/>
          </p:cNvPicPr>
          <p:nvPr/>
        </p:nvPicPr>
        <p:blipFill rotWithShape="1">
          <a:blip r:embed="rId3"/>
          <a:srcRect b="53037"/>
          <a:stretch/>
        </p:blipFill>
        <p:spPr>
          <a:xfrm>
            <a:off x="7939762" y="2559216"/>
            <a:ext cx="4102636" cy="991310"/>
          </a:xfrm>
          <a:prstGeom prst="rect">
            <a:avLst/>
          </a:prstGeom>
        </p:spPr>
      </p:pic>
      <p:pic>
        <p:nvPicPr>
          <p:cNvPr id="18" name="Image 17">
            <a:extLst>
              <a:ext uri="{FF2B5EF4-FFF2-40B4-BE49-F238E27FC236}">
                <a16:creationId xmlns:a16="http://schemas.microsoft.com/office/drawing/2014/main" id="{38A4BF80-44B5-46FD-ABE5-1D7F4202645D}"/>
              </a:ext>
            </a:extLst>
          </p:cNvPr>
          <p:cNvPicPr>
            <a:picLocks noChangeAspect="1"/>
          </p:cNvPicPr>
          <p:nvPr/>
        </p:nvPicPr>
        <p:blipFill rotWithShape="1">
          <a:blip r:embed="rId3"/>
          <a:srcRect t="62517"/>
          <a:stretch/>
        </p:blipFill>
        <p:spPr>
          <a:xfrm>
            <a:off x="7939762" y="4939087"/>
            <a:ext cx="4102636" cy="791211"/>
          </a:xfrm>
          <a:prstGeom prst="rect">
            <a:avLst/>
          </a:prstGeom>
        </p:spPr>
      </p:pic>
      <p:cxnSp>
        <p:nvCxnSpPr>
          <p:cNvPr id="19" name="Connecteur droit avec flèche 18">
            <a:extLst>
              <a:ext uri="{FF2B5EF4-FFF2-40B4-BE49-F238E27FC236}">
                <a16:creationId xmlns:a16="http://schemas.microsoft.com/office/drawing/2014/main" id="{1E75833B-D264-4403-80D3-9AE6825A91B3}"/>
              </a:ext>
            </a:extLst>
          </p:cNvPr>
          <p:cNvCxnSpPr>
            <a:cxnSpLocks/>
          </p:cNvCxnSpPr>
          <p:nvPr/>
        </p:nvCxnSpPr>
        <p:spPr>
          <a:xfrm>
            <a:off x="6818811" y="2725688"/>
            <a:ext cx="1120951"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B1727B0B-C1A1-42EC-B77A-51899B8019A9}"/>
              </a:ext>
            </a:extLst>
          </p:cNvPr>
          <p:cNvCxnSpPr>
            <a:cxnSpLocks/>
            <a:endCxn id="18" idx="1"/>
          </p:cNvCxnSpPr>
          <p:nvPr/>
        </p:nvCxnSpPr>
        <p:spPr>
          <a:xfrm>
            <a:off x="6766560" y="5334693"/>
            <a:ext cx="1173202"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76D1589-1476-4ADD-8B36-265BCF99DD4F}"/>
              </a:ext>
            </a:extLst>
          </p:cNvPr>
          <p:cNvSpPr/>
          <p:nvPr/>
        </p:nvSpPr>
        <p:spPr>
          <a:xfrm>
            <a:off x="1865194" y="2314518"/>
            <a:ext cx="5397755" cy="2585323"/>
          </a:xfrm>
          <a:prstGeom prst="rect">
            <a:avLst/>
          </a:prstGeom>
        </p:spPr>
        <p:txBody>
          <a:bodyPr wrap="square">
            <a:spAutoFit/>
          </a:bodyPr>
          <a:lstStyle/>
          <a:p>
            <a:pPr marL="285750" indent="-285750">
              <a:buFont typeface="Arial" panose="020B0604020202020204" pitchFamily="34" charset="0"/>
              <a:buChar char="•"/>
            </a:pPr>
            <a:r>
              <a:rPr lang="fr-FR" dirty="0"/>
              <a:t>Définition de la fonction : </a:t>
            </a:r>
          </a:p>
          <a:p>
            <a:br>
              <a:rPr lang="fr-FR" dirty="0"/>
            </a:br>
            <a:r>
              <a:rPr lang="fr-FR" dirty="0"/>
              <a:t>Lorsque la définition de fonction est lu par le navigateur il ne se passe rien. La navigateur mémorise simplement le nom de la fonction. Elle n’est pas exécuté.</a:t>
            </a:r>
            <a:br>
              <a:rPr lang="fr-FR" dirty="0"/>
            </a:br>
            <a:br>
              <a:rPr lang="fr-FR" dirty="0"/>
            </a:br>
            <a:r>
              <a:rPr lang="fr-FR" dirty="0"/>
              <a:t>Si on stock la définition dans une variable, cela équivaut à stocker du texte brute.</a:t>
            </a:r>
          </a:p>
          <a:p>
            <a:pPr marL="285750" indent="-285750">
              <a:buFont typeface="Arial" panose="020B0604020202020204" pitchFamily="34" charset="0"/>
              <a:buChar char="•"/>
            </a:pPr>
            <a:endParaRPr lang="fr-FR" dirty="0"/>
          </a:p>
        </p:txBody>
      </p:sp>
      <p:sp>
        <p:nvSpPr>
          <p:cNvPr id="28" name="Rectangle 27">
            <a:extLst>
              <a:ext uri="{FF2B5EF4-FFF2-40B4-BE49-F238E27FC236}">
                <a16:creationId xmlns:a16="http://schemas.microsoft.com/office/drawing/2014/main" id="{B24F1F6D-AA31-4D0E-85CF-F6DA26F360E3}"/>
              </a:ext>
            </a:extLst>
          </p:cNvPr>
          <p:cNvSpPr/>
          <p:nvPr/>
        </p:nvSpPr>
        <p:spPr>
          <a:xfrm>
            <a:off x="1865193" y="5023775"/>
            <a:ext cx="5397755" cy="1477328"/>
          </a:xfrm>
          <a:prstGeom prst="rect">
            <a:avLst/>
          </a:prstGeom>
        </p:spPr>
        <p:txBody>
          <a:bodyPr wrap="square">
            <a:spAutoFit/>
          </a:bodyPr>
          <a:lstStyle/>
          <a:p>
            <a:pPr marL="285750" indent="-285750">
              <a:buFont typeface="Arial" panose="020B0604020202020204" pitchFamily="34" charset="0"/>
              <a:buChar char="•"/>
            </a:pPr>
            <a:r>
              <a:rPr lang="fr-FR" dirty="0"/>
              <a:t>Exécution de la fonction : </a:t>
            </a:r>
          </a:p>
          <a:p>
            <a:endParaRPr lang="fr-FR" dirty="0"/>
          </a:p>
          <a:p>
            <a:r>
              <a:rPr lang="fr-FR" dirty="0"/>
              <a:t>Lorsque cette ligne est lue, le navigateur va lire et exécuter les instructions à l’intérieur de la fonction (la partie entre accolade).</a:t>
            </a:r>
          </a:p>
        </p:txBody>
      </p:sp>
    </p:spTree>
    <p:extLst>
      <p:ext uri="{BB962C8B-B14F-4D97-AF65-F5344CB8AC3E}">
        <p14:creationId xmlns:p14="http://schemas.microsoft.com/office/powerpoint/2010/main" val="1622263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50389" y="2872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25407"/>
            <a:ext cx="10326806" cy="461665"/>
          </a:xfrm>
          <a:prstGeom prst="rect">
            <a:avLst/>
          </a:prstGeom>
          <a:noFill/>
        </p:spPr>
        <p:txBody>
          <a:bodyPr wrap="square" rtlCol="0">
            <a:spAutoFit/>
          </a:bodyPr>
          <a:lstStyle/>
          <a:p>
            <a:pPr algn="ctr"/>
            <a:r>
              <a:rPr lang="fr-FR" sz="2400" b="1" dirty="0"/>
              <a:t>Les fonctions Javascript </a:t>
            </a:r>
          </a:p>
        </p:txBody>
      </p:sp>
      <p:sp>
        <p:nvSpPr>
          <p:cNvPr id="2" name="ZoneTexte 1">
            <a:extLst>
              <a:ext uri="{FF2B5EF4-FFF2-40B4-BE49-F238E27FC236}">
                <a16:creationId xmlns:a16="http://schemas.microsoft.com/office/drawing/2014/main" id="{2CA854CA-E385-4770-A674-146531481AF5}"/>
              </a:ext>
            </a:extLst>
          </p:cNvPr>
          <p:cNvSpPr txBox="1"/>
          <p:nvPr/>
        </p:nvSpPr>
        <p:spPr>
          <a:xfrm>
            <a:off x="3002507" y="1246496"/>
            <a:ext cx="184731" cy="369332"/>
          </a:xfrm>
          <a:prstGeom prst="rect">
            <a:avLst/>
          </a:prstGeom>
          <a:noFill/>
        </p:spPr>
        <p:txBody>
          <a:bodyPr wrap="none" rtlCol="0">
            <a:spAutoFit/>
          </a:bodyPr>
          <a:lstStyle/>
          <a:p>
            <a:endParaRPr lang="fr-FR"/>
          </a:p>
        </p:txBody>
      </p:sp>
      <p:sp>
        <p:nvSpPr>
          <p:cNvPr id="10" name="ZoneTexte 9">
            <a:extLst>
              <a:ext uri="{FF2B5EF4-FFF2-40B4-BE49-F238E27FC236}">
                <a16:creationId xmlns:a16="http://schemas.microsoft.com/office/drawing/2014/main" id="{8451CE8C-8E94-47F4-8C3A-5F5FCB012DC1}"/>
              </a:ext>
            </a:extLst>
          </p:cNvPr>
          <p:cNvSpPr txBox="1"/>
          <p:nvPr/>
        </p:nvSpPr>
        <p:spPr>
          <a:xfrm>
            <a:off x="4593531" y="626553"/>
            <a:ext cx="4554942" cy="400110"/>
          </a:xfrm>
          <a:prstGeom prst="rect">
            <a:avLst/>
          </a:prstGeom>
          <a:noFill/>
        </p:spPr>
        <p:txBody>
          <a:bodyPr wrap="square" rtlCol="0">
            <a:spAutoFit/>
          </a:bodyPr>
          <a:lstStyle/>
          <a:p>
            <a:pPr algn="ctr"/>
            <a:r>
              <a:rPr lang="fr-FR" sz="2000" b="1" dirty="0"/>
              <a:t>Le paramètre</a:t>
            </a:r>
          </a:p>
        </p:txBody>
      </p:sp>
      <p:pic>
        <p:nvPicPr>
          <p:cNvPr id="3" name="Image 2">
            <a:extLst>
              <a:ext uri="{FF2B5EF4-FFF2-40B4-BE49-F238E27FC236}">
                <a16:creationId xmlns:a16="http://schemas.microsoft.com/office/drawing/2014/main" id="{4A1C42F6-F9E7-4A1F-A249-76FB897DB60D}"/>
              </a:ext>
            </a:extLst>
          </p:cNvPr>
          <p:cNvPicPr>
            <a:picLocks noChangeAspect="1"/>
          </p:cNvPicPr>
          <p:nvPr/>
        </p:nvPicPr>
        <p:blipFill>
          <a:blip r:embed="rId2"/>
          <a:stretch>
            <a:fillRect/>
          </a:stretch>
        </p:blipFill>
        <p:spPr>
          <a:xfrm>
            <a:off x="2026783" y="1644259"/>
            <a:ext cx="5068961" cy="941949"/>
          </a:xfrm>
          <a:prstGeom prst="rect">
            <a:avLst/>
          </a:prstGeom>
        </p:spPr>
      </p:pic>
      <p:sp>
        <p:nvSpPr>
          <p:cNvPr id="5" name="ZoneTexte 4">
            <a:extLst>
              <a:ext uri="{FF2B5EF4-FFF2-40B4-BE49-F238E27FC236}">
                <a16:creationId xmlns:a16="http://schemas.microsoft.com/office/drawing/2014/main" id="{B42B1BCD-9810-4204-81DA-897E3AE325D9}"/>
              </a:ext>
            </a:extLst>
          </p:cNvPr>
          <p:cNvSpPr txBox="1"/>
          <p:nvPr/>
        </p:nvSpPr>
        <p:spPr>
          <a:xfrm>
            <a:off x="1899278" y="1136580"/>
            <a:ext cx="9943447" cy="369332"/>
          </a:xfrm>
          <a:prstGeom prst="rect">
            <a:avLst/>
          </a:prstGeom>
          <a:noFill/>
        </p:spPr>
        <p:txBody>
          <a:bodyPr wrap="square" rtlCol="0">
            <a:spAutoFit/>
          </a:bodyPr>
          <a:lstStyle/>
          <a:p>
            <a:pPr marL="285750" indent="-285750">
              <a:buFont typeface="Arial" panose="020B0604020202020204" pitchFamily="34" charset="0"/>
              <a:buChar char="•"/>
            </a:pPr>
            <a:r>
              <a:rPr lang="fr-FR" dirty="0"/>
              <a:t>Le paramètre permet à la fonction d’obtenir une information depuis l’extérieur : </a:t>
            </a:r>
          </a:p>
        </p:txBody>
      </p:sp>
      <p:pic>
        <p:nvPicPr>
          <p:cNvPr id="6" name="Image 5">
            <a:extLst>
              <a:ext uri="{FF2B5EF4-FFF2-40B4-BE49-F238E27FC236}">
                <a16:creationId xmlns:a16="http://schemas.microsoft.com/office/drawing/2014/main" id="{26D5A1BD-FB11-4F1B-8737-AA0759500EA0}"/>
              </a:ext>
            </a:extLst>
          </p:cNvPr>
          <p:cNvPicPr>
            <a:picLocks noChangeAspect="1"/>
          </p:cNvPicPr>
          <p:nvPr/>
        </p:nvPicPr>
        <p:blipFill>
          <a:blip r:embed="rId3"/>
          <a:stretch>
            <a:fillRect/>
          </a:stretch>
        </p:blipFill>
        <p:spPr>
          <a:xfrm>
            <a:off x="2026783" y="3590652"/>
            <a:ext cx="3778351" cy="839634"/>
          </a:xfrm>
          <a:prstGeom prst="rect">
            <a:avLst/>
          </a:prstGeom>
        </p:spPr>
      </p:pic>
      <p:sp>
        <p:nvSpPr>
          <p:cNvPr id="7" name="ZoneTexte 6">
            <a:extLst>
              <a:ext uri="{FF2B5EF4-FFF2-40B4-BE49-F238E27FC236}">
                <a16:creationId xmlns:a16="http://schemas.microsoft.com/office/drawing/2014/main" id="{90A2FB85-9C29-4FA1-8B4C-3E7F85315F08}"/>
              </a:ext>
            </a:extLst>
          </p:cNvPr>
          <p:cNvSpPr txBox="1"/>
          <p:nvPr/>
        </p:nvSpPr>
        <p:spPr>
          <a:xfrm>
            <a:off x="7287782" y="1649484"/>
            <a:ext cx="4667345" cy="646331"/>
          </a:xfrm>
          <a:prstGeom prst="rect">
            <a:avLst/>
          </a:prstGeom>
          <a:noFill/>
        </p:spPr>
        <p:txBody>
          <a:bodyPr wrap="square" rtlCol="0">
            <a:spAutoFit/>
          </a:bodyPr>
          <a:lstStyle/>
          <a:p>
            <a:r>
              <a:rPr lang="fr-FR" dirty="0"/>
              <a:t>Peut importe le nom du paramètre, l’important c’est le lien qu’il créer.</a:t>
            </a:r>
          </a:p>
        </p:txBody>
      </p:sp>
      <p:sp>
        <p:nvSpPr>
          <p:cNvPr id="15" name="Forme libre : forme 14">
            <a:extLst>
              <a:ext uri="{FF2B5EF4-FFF2-40B4-BE49-F238E27FC236}">
                <a16:creationId xmlns:a16="http://schemas.microsoft.com/office/drawing/2014/main" id="{D79E7415-B14F-4FF1-8FAF-5796B5AB2AB5}"/>
              </a:ext>
            </a:extLst>
          </p:cNvPr>
          <p:cNvSpPr/>
          <p:nvPr/>
        </p:nvSpPr>
        <p:spPr>
          <a:xfrm>
            <a:off x="4828032" y="1912402"/>
            <a:ext cx="1285385" cy="501614"/>
          </a:xfrm>
          <a:custGeom>
            <a:avLst/>
            <a:gdLst>
              <a:gd name="connsiteX0" fmla="*/ 1274935 w 1285385"/>
              <a:gd name="connsiteY0" fmla="*/ 0 h 501614"/>
              <a:gd name="connsiteX1" fmla="*/ 1285385 w 1285385"/>
              <a:gd name="connsiteY1" fmla="*/ 501614 h 501614"/>
              <a:gd name="connsiteX2" fmla="*/ 10450 w 1285385"/>
              <a:gd name="connsiteY2" fmla="*/ 491164 h 501614"/>
              <a:gd name="connsiteX3" fmla="*/ 0 w 1285385"/>
              <a:gd name="connsiteY3" fmla="*/ 282158 h 501614"/>
              <a:gd name="connsiteX4" fmla="*/ 0 w 1285385"/>
              <a:gd name="connsiteY4" fmla="*/ 282158 h 501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385" h="501614">
                <a:moveTo>
                  <a:pt x="1274935" y="0"/>
                </a:moveTo>
                <a:lnTo>
                  <a:pt x="1285385" y="501614"/>
                </a:lnTo>
                <a:lnTo>
                  <a:pt x="10450" y="491164"/>
                </a:lnTo>
                <a:lnTo>
                  <a:pt x="0" y="282158"/>
                </a:lnTo>
                <a:lnTo>
                  <a:pt x="0" y="282158"/>
                </a:lnTo>
              </a:path>
            </a:pathLst>
          </a:custGeom>
          <a:noFill/>
          <a:ln w="31750">
            <a:solidFill>
              <a:srgbClr val="FF000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0E77325A-E6A3-4D66-AF1F-7DEB32D59A0A}"/>
              </a:ext>
            </a:extLst>
          </p:cNvPr>
          <p:cNvSpPr txBox="1"/>
          <p:nvPr/>
        </p:nvSpPr>
        <p:spPr>
          <a:xfrm>
            <a:off x="5805134" y="3636334"/>
            <a:ext cx="6259722" cy="646331"/>
          </a:xfrm>
          <a:prstGeom prst="rect">
            <a:avLst/>
          </a:prstGeom>
          <a:noFill/>
        </p:spPr>
        <p:txBody>
          <a:bodyPr wrap="square" rtlCol="0">
            <a:spAutoFit/>
          </a:bodyPr>
          <a:lstStyle/>
          <a:p>
            <a:r>
              <a:rPr lang="fr-FR" dirty="0"/>
              <a:t>Lorsqu’on exécute une fonction avec paramètre, il faut obligatoirement donner une valeur à l’intérieur des parenthèses. </a:t>
            </a:r>
          </a:p>
        </p:txBody>
      </p:sp>
    </p:spTree>
    <p:extLst>
      <p:ext uri="{BB962C8B-B14F-4D97-AF65-F5344CB8AC3E}">
        <p14:creationId xmlns:p14="http://schemas.microsoft.com/office/powerpoint/2010/main" val="2817272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689" y="28596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25407"/>
            <a:ext cx="10326806" cy="461665"/>
          </a:xfrm>
          <a:prstGeom prst="rect">
            <a:avLst/>
          </a:prstGeom>
          <a:noFill/>
        </p:spPr>
        <p:txBody>
          <a:bodyPr wrap="square" rtlCol="0">
            <a:spAutoFit/>
          </a:bodyPr>
          <a:lstStyle/>
          <a:p>
            <a:pPr algn="ctr"/>
            <a:r>
              <a:rPr lang="fr-FR" sz="2400" b="1" dirty="0"/>
              <a:t>Les fonctions Javascript </a:t>
            </a:r>
          </a:p>
        </p:txBody>
      </p:sp>
      <p:sp>
        <p:nvSpPr>
          <p:cNvPr id="2" name="ZoneTexte 1">
            <a:extLst>
              <a:ext uri="{FF2B5EF4-FFF2-40B4-BE49-F238E27FC236}">
                <a16:creationId xmlns:a16="http://schemas.microsoft.com/office/drawing/2014/main" id="{2CA854CA-E385-4770-A674-146531481AF5}"/>
              </a:ext>
            </a:extLst>
          </p:cNvPr>
          <p:cNvSpPr txBox="1"/>
          <p:nvPr/>
        </p:nvSpPr>
        <p:spPr>
          <a:xfrm>
            <a:off x="3002507" y="1246496"/>
            <a:ext cx="184731" cy="369332"/>
          </a:xfrm>
          <a:prstGeom prst="rect">
            <a:avLst/>
          </a:prstGeom>
          <a:noFill/>
        </p:spPr>
        <p:txBody>
          <a:bodyPr wrap="none" rtlCol="0">
            <a:spAutoFit/>
          </a:bodyPr>
          <a:lstStyle/>
          <a:p>
            <a:endParaRPr lang="fr-FR"/>
          </a:p>
        </p:txBody>
      </p:sp>
      <p:sp>
        <p:nvSpPr>
          <p:cNvPr id="10" name="ZoneTexte 9">
            <a:extLst>
              <a:ext uri="{FF2B5EF4-FFF2-40B4-BE49-F238E27FC236}">
                <a16:creationId xmlns:a16="http://schemas.microsoft.com/office/drawing/2014/main" id="{8451CE8C-8E94-47F4-8C3A-5F5FCB012DC1}"/>
              </a:ext>
            </a:extLst>
          </p:cNvPr>
          <p:cNvSpPr txBox="1"/>
          <p:nvPr/>
        </p:nvSpPr>
        <p:spPr>
          <a:xfrm>
            <a:off x="4593531" y="626553"/>
            <a:ext cx="4554942" cy="400110"/>
          </a:xfrm>
          <a:prstGeom prst="rect">
            <a:avLst/>
          </a:prstGeom>
          <a:noFill/>
        </p:spPr>
        <p:txBody>
          <a:bodyPr wrap="square" rtlCol="0">
            <a:spAutoFit/>
          </a:bodyPr>
          <a:lstStyle/>
          <a:p>
            <a:pPr algn="ctr"/>
            <a:r>
              <a:rPr lang="fr-FR" sz="2000" b="1" dirty="0"/>
              <a:t>Le paramètre</a:t>
            </a:r>
          </a:p>
        </p:txBody>
      </p:sp>
      <p:pic>
        <p:nvPicPr>
          <p:cNvPr id="3" name="Image 2">
            <a:extLst>
              <a:ext uri="{FF2B5EF4-FFF2-40B4-BE49-F238E27FC236}">
                <a16:creationId xmlns:a16="http://schemas.microsoft.com/office/drawing/2014/main" id="{4A1C42F6-F9E7-4A1F-A249-76FB897DB60D}"/>
              </a:ext>
            </a:extLst>
          </p:cNvPr>
          <p:cNvPicPr>
            <a:picLocks noChangeAspect="1"/>
          </p:cNvPicPr>
          <p:nvPr/>
        </p:nvPicPr>
        <p:blipFill>
          <a:blip r:embed="rId2"/>
          <a:stretch>
            <a:fillRect/>
          </a:stretch>
        </p:blipFill>
        <p:spPr>
          <a:xfrm>
            <a:off x="2026783" y="1644259"/>
            <a:ext cx="5068961" cy="941949"/>
          </a:xfrm>
          <a:prstGeom prst="rect">
            <a:avLst/>
          </a:prstGeom>
        </p:spPr>
      </p:pic>
      <p:sp>
        <p:nvSpPr>
          <p:cNvPr id="5" name="ZoneTexte 4">
            <a:extLst>
              <a:ext uri="{FF2B5EF4-FFF2-40B4-BE49-F238E27FC236}">
                <a16:creationId xmlns:a16="http://schemas.microsoft.com/office/drawing/2014/main" id="{B42B1BCD-9810-4204-81DA-897E3AE325D9}"/>
              </a:ext>
            </a:extLst>
          </p:cNvPr>
          <p:cNvSpPr txBox="1"/>
          <p:nvPr/>
        </p:nvSpPr>
        <p:spPr>
          <a:xfrm>
            <a:off x="1899278" y="1136580"/>
            <a:ext cx="9943447" cy="369332"/>
          </a:xfrm>
          <a:prstGeom prst="rect">
            <a:avLst/>
          </a:prstGeom>
          <a:noFill/>
        </p:spPr>
        <p:txBody>
          <a:bodyPr wrap="square" rtlCol="0">
            <a:spAutoFit/>
          </a:bodyPr>
          <a:lstStyle/>
          <a:p>
            <a:pPr marL="285750" indent="-285750">
              <a:buFont typeface="Arial" panose="020B0604020202020204" pitchFamily="34" charset="0"/>
              <a:buChar char="•"/>
            </a:pPr>
            <a:r>
              <a:rPr lang="fr-FR" dirty="0"/>
              <a:t>Le paramètre permet à la fonction d’obtenir une information depuis l’extérieur : </a:t>
            </a:r>
          </a:p>
        </p:txBody>
      </p:sp>
      <p:pic>
        <p:nvPicPr>
          <p:cNvPr id="6" name="Image 5">
            <a:extLst>
              <a:ext uri="{FF2B5EF4-FFF2-40B4-BE49-F238E27FC236}">
                <a16:creationId xmlns:a16="http://schemas.microsoft.com/office/drawing/2014/main" id="{26D5A1BD-FB11-4F1B-8737-AA0759500EA0}"/>
              </a:ext>
            </a:extLst>
          </p:cNvPr>
          <p:cNvPicPr>
            <a:picLocks noChangeAspect="1"/>
          </p:cNvPicPr>
          <p:nvPr/>
        </p:nvPicPr>
        <p:blipFill>
          <a:blip r:embed="rId3"/>
          <a:stretch>
            <a:fillRect/>
          </a:stretch>
        </p:blipFill>
        <p:spPr>
          <a:xfrm>
            <a:off x="2026783" y="3590652"/>
            <a:ext cx="3778351" cy="839634"/>
          </a:xfrm>
          <a:prstGeom prst="rect">
            <a:avLst/>
          </a:prstGeom>
        </p:spPr>
      </p:pic>
      <p:sp>
        <p:nvSpPr>
          <p:cNvPr id="7" name="ZoneTexte 6">
            <a:extLst>
              <a:ext uri="{FF2B5EF4-FFF2-40B4-BE49-F238E27FC236}">
                <a16:creationId xmlns:a16="http://schemas.microsoft.com/office/drawing/2014/main" id="{90A2FB85-9C29-4FA1-8B4C-3E7F85315F08}"/>
              </a:ext>
            </a:extLst>
          </p:cNvPr>
          <p:cNvSpPr txBox="1"/>
          <p:nvPr/>
        </p:nvSpPr>
        <p:spPr>
          <a:xfrm>
            <a:off x="7287782" y="1649484"/>
            <a:ext cx="4667345" cy="646331"/>
          </a:xfrm>
          <a:prstGeom prst="rect">
            <a:avLst/>
          </a:prstGeom>
          <a:noFill/>
        </p:spPr>
        <p:txBody>
          <a:bodyPr wrap="square" rtlCol="0">
            <a:spAutoFit/>
          </a:bodyPr>
          <a:lstStyle/>
          <a:p>
            <a:r>
              <a:rPr lang="fr-FR" dirty="0"/>
              <a:t>Peut importe le nom du paramètre, l’important c’est le lien qu’il créer.</a:t>
            </a:r>
          </a:p>
        </p:txBody>
      </p:sp>
      <p:sp>
        <p:nvSpPr>
          <p:cNvPr id="15" name="Forme libre : forme 14">
            <a:extLst>
              <a:ext uri="{FF2B5EF4-FFF2-40B4-BE49-F238E27FC236}">
                <a16:creationId xmlns:a16="http://schemas.microsoft.com/office/drawing/2014/main" id="{D79E7415-B14F-4FF1-8FAF-5796B5AB2AB5}"/>
              </a:ext>
            </a:extLst>
          </p:cNvPr>
          <p:cNvSpPr/>
          <p:nvPr/>
        </p:nvSpPr>
        <p:spPr>
          <a:xfrm>
            <a:off x="4828032" y="1912402"/>
            <a:ext cx="1285385" cy="501614"/>
          </a:xfrm>
          <a:custGeom>
            <a:avLst/>
            <a:gdLst>
              <a:gd name="connsiteX0" fmla="*/ 1274935 w 1285385"/>
              <a:gd name="connsiteY0" fmla="*/ 0 h 501614"/>
              <a:gd name="connsiteX1" fmla="*/ 1285385 w 1285385"/>
              <a:gd name="connsiteY1" fmla="*/ 501614 h 501614"/>
              <a:gd name="connsiteX2" fmla="*/ 10450 w 1285385"/>
              <a:gd name="connsiteY2" fmla="*/ 491164 h 501614"/>
              <a:gd name="connsiteX3" fmla="*/ 0 w 1285385"/>
              <a:gd name="connsiteY3" fmla="*/ 282158 h 501614"/>
              <a:gd name="connsiteX4" fmla="*/ 0 w 1285385"/>
              <a:gd name="connsiteY4" fmla="*/ 282158 h 501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385" h="501614">
                <a:moveTo>
                  <a:pt x="1274935" y="0"/>
                </a:moveTo>
                <a:lnTo>
                  <a:pt x="1285385" y="501614"/>
                </a:lnTo>
                <a:lnTo>
                  <a:pt x="10450" y="491164"/>
                </a:lnTo>
                <a:lnTo>
                  <a:pt x="0" y="282158"/>
                </a:lnTo>
                <a:lnTo>
                  <a:pt x="0" y="282158"/>
                </a:lnTo>
              </a:path>
            </a:pathLst>
          </a:custGeom>
          <a:noFill/>
          <a:ln w="31750">
            <a:solidFill>
              <a:srgbClr val="FF0000"/>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0E77325A-E6A3-4D66-AF1F-7DEB32D59A0A}"/>
              </a:ext>
            </a:extLst>
          </p:cNvPr>
          <p:cNvSpPr txBox="1"/>
          <p:nvPr/>
        </p:nvSpPr>
        <p:spPr>
          <a:xfrm>
            <a:off x="5805134" y="3636334"/>
            <a:ext cx="6259722" cy="646331"/>
          </a:xfrm>
          <a:prstGeom prst="rect">
            <a:avLst/>
          </a:prstGeom>
          <a:noFill/>
        </p:spPr>
        <p:txBody>
          <a:bodyPr wrap="square" rtlCol="0">
            <a:spAutoFit/>
          </a:bodyPr>
          <a:lstStyle/>
          <a:p>
            <a:r>
              <a:rPr lang="fr-FR" dirty="0"/>
              <a:t>Lorsqu’on exécute une fonction avec paramètre, il faut obligatoirement donner une valeur à l’intérieur des parenthèses. </a:t>
            </a:r>
          </a:p>
        </p:txBody>
      </p:sp>
    </p:spTree>
    <p:extLst>
      <p:ext uri="{BB962C8B-B14F-4D97-AF65-F5344CB8AC3E}">
        <p14:creationId xmlns:p14="http://schemas.microsoft.com/office/powerpoint/2010/main" val="3414929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689" y="28596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25407"/>
            <a:ext cx="10326806" cy="461665"/>
          </a:xfrm>
          <a:prstGeom prst="rect">
            <a:avLst/>
          </a:prstGeom>
          <a:noFill/>
        </p:spPr>
        <p:txBody>
          <a:bodyPr wrap="square" rtlCol="0">
            <a:spAutoFit/>
          </a:bodyPr>
          <a:lstStyle/>
          <a:p>
            <a:pPr algn="ctr"/>
            <a:r>
              <a:rPr lang="fr-FR" sz="2400" b="1" dirty="0"/>
              <a:t>Les fonctions Javascript </a:t>
            </a:r>
          </a:p>
        </p:txBody>
      </p:sp>
      <p:sp>
        <p:nvSpPr>
          <p:cNvPr id="2" name="ZoneTexte 1">
            <a:extLst>
              <a:ext uri="{FF2B5EF4-FFF2-40B4-BE49-F238E27FC236}">
                <a16:creationId xmlns:a16="http://schemas.microsoft.com/office/drawing/2014/main" id="{2CA854CA-E385-4770-A674-146531481AF5}"/>
              </a:ext>
            </a:extLst>
          </p:cNvPr>
          <p:cNvSpPr txBox="1"/>
          <p:nvPr/>
        </p:nvSpPr>
        <p:spPr>
          <a:xfrm>
            <a:off x="3002507" y="1246496"/>
            <a:ext cx="184731" cy="369332"/>
          </a:xfrm>
          <a:prstGeom prst="rect">
            <a:avLst/>
          </a:prstGeom>
          <a:noFill/>
        </p:spPr>
        <p:txBody>
          <a:bodyPr wrap="none" rtlCol="0">
            <a:spAutoFit/>
          </a:bodyPr>
          <a:lstStyle/>
          <a:p>
            <a:endParaRPr lang="fr-FR"/>
          </a:p>
        </p:txBody>
      </p:sp>
      <p:sp>
        <p:nvSpPr>
          <p:cNvPr id="10" name="ZoneTexte 9">
            <a:extLst>
              <a:ext uri="{FF2B5EF4-FFF2-40B4-BE49-F238E27FC236}">
                <a16:creationId xmlns:a16="http://schemas.microsoft.com/office/drawing/2014/main" id="{8451CE8C-8E94-47F4-8C3A-5F5FCB012DC1}"/>
              </a:ext>
            </a:extLst>
          </p:cNvPr>
          <p:cNvSpPr txBox="1"/>
          <p:nvPr/>
        </p:nvSpPr>
        <p:spPr>
          <a:xfrm>
            <a:off x="4593531" y="626553"/>
            <a:ext cx="4554942" cy="400110"/>
          </a:xfrm>
          <a:prstGeom prst="rect">
            <a:avLst/>
          </a:prstGeom>
          <a:noFill/>
        </p:spPr>
        <p:txBody>
          <a:bodyPr wrap="square" rtlCol="0">
            <a:spAutoFit/>
          </a:bodyPr>
          <a:lstStyle/>
          <a:p>
            <a:pPr algn="ctr"/>
            <a:r>
              <a:rPr lang="fr-FR" sz="2000" b="1" dirty="0"/>
              <a:t>Le return</a:t>
            </a:r>
          </a:p>
        </p:txBody>
      </p:sp>
      <p:sp>
        <p:nvSpPr>
          <p:cNvPr id="5" name="ZoneTexte 4">
            <a:extLst>
              <a:ext uri="{FF2B5EF4-FFF2-40B4-BE49-F238E27FC236}">
                <a16:creationId xmlns:a16="http://schemas.microsoft.com/office/drawing/2014/main" id="{B42B1BCD-9810-4204-81DA-897E3AE325D9}"/>
              </a:ext>
            </a:extLst>
          </p:cNvPr>
          <p:cNvSpPr txBox="1"/>
          <p:nvPr/>
        </p:nvSpPr>
        <p:spPr>
          <a:xfrm>
            <a:off x="4077206" y="3470497"/>
            <a:ext cx="7205472" cy="923330"/>
          </a:xfrm>
          <a:prstGeom prst="rect">
            <a:avLst/>
          </a:prstGeom>
          <a:noFill/>
        </p:spPr>
        <p:txBody>
          <a:bodyPr wrap="square" rtlCol="0">
            <a:spAutoFit/>
          </a:bodyPr>
          <a:lstStyle/>
          <a:p>
            <a:r>
              <a:rPr lang="fr-FR" dirty="0"/>
              <a:t>N’exécutera aucune instruction. Ecrit ainsi, cette ligne est inutile. Elle renvoie une valeur qui n’est pas stockée dans une variable. Elle disparait donc de suite après avoir été créé</a:t>
            </a:r>
          </a:p>
        </p:txBody>
      </p:sp>
      <p:pic>
        <p:nvPicPr>
          <p:cNvPr id="9" name="Image 8">
            <a:extLst>
              <a:ext uri="{FF2B5EF4-FFF2-40B4-BE49-F238E27FC236}">
                <a16:creationId xmlns:a16="http://schemas.microsoft.com/office/drawing/2014/main" id="{EA86F647-C386-44F3-AD92-6EE76958E013}"/>
              </a:ext>
            </a:extLst>
          </p:cNvPr>
          <p:cNvPicPr>
            <a:picLocks noChangeAspect="1"/>
          </p:cNvPicPr>
          <p:nvPr/>
        </p:nvPicPr>
        <p:blipFill>
          <a:blip r:embed="rId2"/>
          <a:stretch>
            <a:fillRect/>
          </a:stretch>
        </p:blipFill>
        <p:spPr>
          <a:xfrm>
            <a:off x="2406755" y="2036847"/>
            <a:ext cx="3340902" cy="1013791"/>
          </a:xfrm>
          <a:prstGeom prst="rect">
            <a:avLst/>
          </a:prstGeom>
        </p:spPr>
      </p:pic>
      <p:pic>
        <p:nvPicPr>
          <p:cNvPr id="11" name="Image 10">
            <a:extLst>
              <a:ext uri="{FF2B5EF4-FFF2-40B4-BE49-F238E27FC236}">
                <a16:creationId xmlns:a16="http://schemas.microsoft.com/office/drawing/2014/main" id="{CDF1517B-38DF-4AA0-B080-63BE96D7B566}"/>
              </a:ext>
            </a:extLst>
          </p:cNvPr>
          <p:cNvPicPr>
            <a:picLocks noChangeAspect="1"/>
          </p:cNvPicPr>
          <p:nvPr/>
        </p:nvPicPr>
        <p:blipFill>
          <a:blip r:embed="rId3"/>
          <a:stretch>
            <a:fillRect/>
          </a:stretch>
        </p:blipFill>
        <p:spPr>
          <a:xfrm>
            <a:off x="2406755" y="3655300"/>
            <a:ext cx="1533003" cy="412175"/>
          </a:xfrm>
          <a:prstGeom prst="rect">
            <a:avLst/>
          </a:prstGeom>
        </p:spPr>
      </p:pic>
      <p:sp>
        <p:nvSpPr>
          <p:cNvPr id="16" name="ZoneTexte 15">
            <a:extLst>
              <a:ext uri="{FF2B5EF4-FFF2-40B4-BE49-F238E27FC236}">
                <a16:creationId xmlns:a16="http://schemas.microsoft.com/office/drawing/2014/main" id="{A81C680D-CDA2-4D01-97E2-B970660B2B7C}"/>
              </a:ext>
            </a:extLst>
          </p:cNvPr>
          <p:cNvSpPr txBox="1"/>
          <p:nvPr/>
        </p:nvSpPr>
        <p:spPr>
          <a:xfrm>
            <a:off x="2051678" y="1288980"/>
            <a:ext cx="9943447" cy="646331"/>
          </a:xfrm>
          <a:prstGeom prst="rect">
            <a:avLst/>
          </a:prstGeom>
          <a:noFill/>
        </p:spPr>
        <p:txBody>
          <a:bodyPr wrap="square" rtlCol="0">
            <a:spAutoFit/>
          </a:bodyPr>
          <a:lstStyle/>
          <a:p>
            <a:pPr marL="285750" indent="-285750">
              <a:buFont typeface="Arial" panose="020B0604020202020204" pitchFamily="34" charset="0"/>
              <a:buChar char="•"/>
            </a:pPr>
            <a:r>
              <a:rPr lang="fr-FR" dirty="0"/>
              <a:t>Une fonction peut exécuter une suite d’instruction, mais elle peut aussi retourner une valeur grâce à l’emploi du mot-clé </a:t>
            </a:r>
            <a:r>
              <a:rPr lang="fr-FR" b="1" i="1" dirty="0"/>
              <a:t>return</a:t>
            </a:r>
          </a:p>
        </p:txBody>
      </p:sp>
      <p:pic>
        <p:nvPicPr>
          <p:cNvPr id="14" name="Image 13">
            <a:extLst>
              <a:ext uri="{FF2B5EF4-FFF2-40B4-BE49-F238E27FC236}">
                <a16:creationId xmlns:a16="http://schemas.microsoft.com/office/drawing/2014/main" id="{314B09A9-2EC2-40AA-A526-BA3227F87B85}"/>
              </a:ext>
            </a:extLst>
          </p:cNvPr>
          <p:cNvPicPr>
            <a:picLocks noChangeAspect="1"/>
          </p:cNvPicPr>
          <p:nvPr/>
        </p:nvPicPr>
        <p:blipFill>
          <a:blip r:embed="rId4"/>
          <a:stretch>
            <a:fillRect/>
          </a:stretch>
        </p:blipFill>
        <p:spPr>
          <a:xfrm>
            <a:off x="2406755" y="5047489"/>
            <a:ext cx="4393801" cy="1407794"/>
          </a:xfrm>
          <a:prstGeom prst="rect">
            <a:avLst/>
          </a:prstGeom>
        </p:spPr>
      </p:pic>
      <p:sp>
        <p:nvSpPr>
          <p:cNvPr id="18" name="ZoneTexte 17">
            <a:extLst>
              <a:ext uri="{FF2B5EF4-FFF2-40B4-BE49-F238E27FC236}">
                <a16:creationId xmlns:a16="http://schemas.microsoft.com/office/drawing/2014/main" id="{804A83A4-87C0-4EFF-B5A9-33EC27366D72}"/>
              </a:ext>
            </a:extLst>
          </p:cNvPr>
          <p:cNvSpPr txBox="1"/>
          <p:nvPr/>
        </p:nvSpPr>
        <p:spPr>
          <a:xfrm>
            <a:off x="7071212" y="4975666"/>
            <a:ext cx="4211466" cy="646331"/>
          </a:xfrm>
          <a:prstGeom prst="rect">
            <a:avLst/>
          </a:prstGeom>
          <a:noFill/>
        </p:spPr>
        <p:txBody>
          <a:bodyPr wrap="square" rtlCol="0">
            <a:spAutoFit/>
          </a:bodyPr>
          <a:lstStyle/>
          <a:p>
            <a:r>
              <a:rPr lang="fr-FR" dirty="0"/>
              <a:t>Le return renvoi une valeur qui pourra être stocké dans une variable</a:t>
            </a:r>
          </a:p>
        </p:txBody>
      </p:sp>
      <p:sp>
        <p:nvSpPr>
          <p:cNvPr id="19" name="ZoneTexte 18">
            <a:extLst>
              <a:ext uri="{FF2B5EF4-FFF2-40B4-BE49-F238E27FC236}">
                <a16:creationId xmlns:a16="http://schemas.microsoft.com/office/drawing/2014/main" id="{D3F9853E-50DF-4807-847A-0E8F832A65F1}"/>
              </a:ext>
            </a:extLst>
          </p:cNvPr>
          <p:cNvSpPr txBox="1"/>
          <p:nvPr/>
        </p:nvSpPr>
        <p:spPr>
          <a:xfrm>
            <a:off x="7071212" y="5791780"/>
            <a:ext cx="4669684" cy="646331"/>
          </a:xfrm>
          <a:prstGeom prst="rect">
            <a:avLst/>
          </a:prstGeom>
          <a:noFill/>
        </p:spPr>
        <p:txBody>
          <a:bodyPr wrap="square" rtlCol="0">
            <a:spAutoFit/>
          </a:bodyPr>
          <a:lstStyle/>
          <a:p>
            <a:r>
              <a:rPr lang="fr-FR" dirty="0"/>
              <a:t>Lorsqu’on rappel cette variable, elle contient bien la valeur à droite du mot clé </a:t>
            </a:r>
            <a:r>
              <a:rPr lang="fr-FR" b="1" i="1" dirty="0"/>
              <a:t>return</a:t>
            </a:r>
            <a:r>
              <a:rPr lang="fr-FR" dirty="0"/>
              <a:t> </a:t>
            </a:r>
          </a:p>
        </p:txBody>
      </p:sp>
    </p:spTree>
    <p:extLst>
      <p:ext uri="{BB962C8B-B14F-4D97-AF65-F5344CB8AC3E}">
        <p14:creationId xmlns:p14="http://schemas.microsoft.com/office/powerpoint/2010/main" val="1843953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689" y="28596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25407"/>
            <a:ext cx="10326806" cy="461665"/>
          </a:xfrm>
          <a:prstGeom prst="rect">
            <a:avLst/>
          </a:prstGeom>
          <a:noFill/>
        </p:spPr>
        <p:txBody>
          <a:bodyPr wrap="square" rtlCol="0">
            <a:spAutoFit/>
          </a:bodyPr>
          <a:lstStyle/>
          <a:p>
            <a:pPr algn="ctr"/>
            <a:r>
              <a:rPr lang="fr-FR" sz="2400" b="1" dirty="0"/>
              <a:t>Les fonctions Javascript </a:t>
            </a:r>
          </a:p>
        </p:txBody>
      </p:sp>
      <p:sp>
        <p:nvSpPr>
          <p:cNvPr id="2" name="ZoneTexte 1">
            <a:extLst>
              <a:ext uri="{FF2B5EF4-FFF2-40B4-BE49-F238E27FC236}">
                <a16:creationId xmlns:a16="http://schemas.microsoft.com/office/drawing/2014/main" id="{2CA854CA-E385-4770-A674-146531481AF5}"/>
              </a:ext>
            </a:extLst>
          </p:cNvPr>
          <p:cNvSpPr txBox="1"/>
          <p:nvPr/>
        </p:nvSpPr>
        <p:spPr>
          <a:xfrm>
            <a:off x="3002507" y="1246496"/>
            <a:ext cx="184731" cy="369332"/>
          </a:xfrm>
          <a:prstGeom prst="rect">
            <a:avLst/>
          </a:prstGeom>
          <a:noFill/>
        </p:spPr>
        <p:txBody>
          <a:bodyPr wrap="none" rtlCol="0">
            <a:spAutoFit/>
          </a:bodyPr>
          <a:lstStyle/>
          <a:p>
            <a:endParaRPr lang="fr-FR"/>
          </a:p>
        </p:txBody>
      </p:sp>
      <p:sp>
        <p:nvSpPr>
          <p:cNvPr id="10" name="ZoneTexte 9">
            <a:extLst>
              <a:ext uri="{FF2B5EF4-FFF2-40B4-BE49-F238E27FC236}">
                <a16:creationId xmlns:a16="http://schemas.microsoft.com/office/drawing/2014/main" id="{8451CE8C-8E94-47F4-8C3A-5F5FCB012DC1}"/>
              </a:ext>
            </a:extLst>
          </p:cNvPr>
          <p:cNvSpPr txBox="1"/>
          <p:nvPr/>
        </p:nvSpPr>
        <p:spPr>
          <a:xfrm>
            <a:off x="4593531" y="626553"/>
            <a:ext cx="4554942" cy="400110"/>
          </a:xfrm>
          <a:prstGeom prst="rect">
            <a:avLst/>
          </a:prstGeom>
          <a:noFill/>
        </p:spPr>
        <p:txBody>
          <a:bodyPr wrap="square" rtlCol="0">
            <a:spAutoFit/>
          </a:bodyPr>
          <a:lstStyle/>
          <a:p>
            <a:pPr algn="ctr"/>
            <a:r>
              <a:rPr lang="fr-FR" sz="2000" b="1" dirty="0"/>
              <a:t>Le paramètre + Le return</a:t>
            </a:r>
          </a:p>
        </p:txBody>
      </p:sp>
      <p:grpSp>
        <p:nvGrpSpPr>
          <p:cNvPr id="26" name="Groupe 25">
            <a:extLst>
              <a:ext uri="{FF2B5EF4-FFF2-40B4-BE49-F238E27FC236}">
                <a16:creationId xmlns:a16="http://schemas.microsoft.com/office/drawing/2014/main" id="{DD217140-C522-4101-971C-51C5045F8305}"/>
              </a:ext>
            </a:extLst>
          </p:cNvPr>
          <p:cNvGrpSpPr/>
          <p:nvPr/>
        </p:nvGrpSpPr>
        <p:grpSpPr>
          <a:xfrm>
            <a:off x="2051913" y="1480393"/>
            <a:ext cx="4684750" cy="1273256"/>
            <a:chOff x="2051913" y="1480393"/>
            <a:chExt cx="4684750" cy="1273256"/>
          </a:xfrm>
        </p:grpSpPr>
        <p:pic>
          <p:nvPicPr>
            <p:cNvPr id="3" name="Image 2">
              <a:extLst>
                <a:ext uri="{FF2B5EF4-FFF2-40B4-BE49-F238E27FC236}">
                  <a16:creationId xmlns:a16="http://schemas.microsoft.com/office/drawing/2014/main" id="{2CECE3A6-801F-421D-A84E-A3164C3F4641}"/>
                </a:ext>
              </a:extLst>
            </p:cNvPr>
            <p:cNvPicPr>
              <a:picLocks noChangeAspect="1"/>
            </p:cNvPicPr>
            <p:nvPr/>
          </p:nvPicPr>
          <p:blipFill>
            <a:blip r:embed="rId2"/>
            <a:stretch>
              <a:fillRect/>
            </a:stretch>
          </p:blipFill>
          <p:spPr>
            <a:xfrm>
              <a:off x="2051913" y="1480393"/>
              <a:ext cx="4684750" cy="1273256"/>
            </a:xfrm>
            <a:prstGeom prst="rect">
              <a:avLst/>
            </a:prstGeom>
          </p:spPr>
        </p:pic>
        <p:cxnSp>
          <p:nvCxnSpPr>
            <p:cNvPr id="8" name="Connecteur droit 7">
              <a:extLst>
                <a:ext uri="{FF2B5EF4-FFF2-40B4-BE49-F238E27FC236}">
                  <a16:creationId xmlns:a16="http://schemas.microsoft.com/office/drawing/2014/main" id="{A552BD19-582B-469F-9E72-72474781440A}"/>
                </a:ext>
              </a:extLst>
            </p:cNvPr>
            <p:cNvCxnSpPr>
              <a:cxnSpLocks/>
            </p:cNvCxnSpPr>
            <p:nvPr/>
          </p:nvCxnSpPr>
          <p:spPr>
            <a:xfrm>
              <a:off x="5131089" y="1870601"/>
              <a:ext cx="6008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3673CEBF-BB2E-4079-904A-D27E6552CA2C}"/>
                </a:ext>
              </a:extLst>
            </p:cNvPr>
            <p:cNvCxnSpPr>
              <a:cxnSpLocks/>
            </p:cNvCxnSpPr>
            <p:nvPr/>
          </p:nvCxnSpPr>
          <p:spPr>
            <a:xfrm>
              <a:off x="5131089" y="2237232"/>
              <a:ext cx="6008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e 24">
            <a:extLst>
              <a:ext uri="{FF2B5EF4-FFF2-40B4-BE49-F238E27FC236}">
                <a16:creationId xmlns:a16="http://schemas.microsoft.com/office/drawing/2014/main" id="{6CD69F5E-1E91-4050-BEC6-54C880099090}"/>
              </a:ext>
            </a:extLst>
          </p:cNvPr>
          <p:cNvGrpSpPr/>
          <p:nvPr/>
        </p:nvGrpSpPr>
        <p:grpSpPr>
          <a:xfrm>
            <a:off x="2051913" y="3120279"/>
            <a:ext cx="6941962" cy="929155"/>
            <a:chOff x="2051913" y="2987545"/>
            <a:chExt cx="7872526" cy="1056715"/>
          </a:xfrm>
        </p:grpSpPr>
        <p:pic>
          <p:nvPicPr>
            <p:cNvPr id="6" name="Image 5">
              <a:extLst>
                <a:ext uri="{FF2B5EF4-FFF2-40B4-BE49-F238E27FC236}">
                  <a16:creationId xmlns:a16="http://schemas.microsoft.com/office/drawing/2014/main" id="{81E86FDA-353B-46A5-BF09-F58308C287E1}"/>
                </a:ext>
              </a:extLst>
            </p:cNvPr>
            <p:cNvPicPr>
              <a:picLocks noChangeAspect="1"/>
            </p:cNvPicPr>
            <p:nvPr/>
          </p:nvPicPr>
          <p:blipFill>
            <a:blip r:embed="rId3"/>
            <a:stretch>
              <a:fillRect/>
            </a:stretch>
          </p:blipFill>
          <p:spPr>
            <a:xfrm>
              <a:off x="2051913" y="2987545"/>
              <a:ext cx="7872526" cy="1056715"/>
            </a:xfrm>
            <a:prstGeom prst="rect">
              <a:avLst/>
            </a:prstGeom>
          </p:spPr>
        </p:pic>
        <p:cxnSp>
          <p:nvCxnSpPr>
            <p:cNvPr id="21" name="Connecteur droit 20">
              <a:extLst>
                <a:ext uri="{FF2B5EF4-FFF2-40B4-BE49-F238E27FC236}">
                  <a16:creationId xmlns:a16="http://schemas.microsoft.com/office/drawing/2014/main" id="{CDCB0F3F-BF30-4DD6-9E87-F43E250A1416}"/>
                </a:ext>
              </a:extLst>
            </p:cNvPr>
            <p:cNvCxnSpPr>
              <a:cxnSpLocks/>
            </p:cNvCxnSpPr>
            <p:nvPr/>
          </p:nvCxnSpPr>
          <p:spPr>
            <a:xfrm>
              <a:off x="5659699" y="3319707"/>
              <a:ext cx="11695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111150DD-CDA6-4770-BAAD-F8F353FC6E72}"/>
                </a:ext>
              </a:extLst>
            </p:cNvPr>
            <p:cNvCxnSpPr>
              <a:cxnSpLocks/>
            </p:cNvCxnSpPr>
            <p:nvPr/>
          </p:nvCxnSpPr>
          <p:spPr>
            <a:xfrm>
              <a:off x="7301265" y="3649762"/>
              <a:ext cx="11695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4" name="Image 23">
            <a:extLst>
              <a:ext uri="{FF2B5EF4-FFF2-40B4-BE49-F238E27FC236}">
                <a16:creationId xmlns:a16="http://schemas.microsoft.com/office/drawing/2014/main" id="{4062C5F9-9354-467C-8632-FE9084F13AC0}"/>
              </a:ext>
            </a:extLst>
          </p:cNvPr>
          <p:cNvPicPr>
            <a:picLocks noChangeAspect="1"/>
          </p:cNvPicPr>
          <p:nvPr/>
        </p:nvPicPr>
        <p:blipFill>
          <a:blip r:embed="rId4"/>
          <a:stretch>
            <a:fillRect/>
          </a:stretch>
        </p:blipFill>
        <p:spPr>
          <a:xfrm>
            <a:off x="1993875" y="4235777"/>
            <a:ext cx="5718212" cy="395935"/>
          </a:xfrm>
          <a:prstGeom prst="rect">
            <a:avLst/>
          </a:prstGeom>
        </p:spPr>
      </p:pic>
      <p:pic>
        <p:nvPicPr>
          <p:cNvPr id="27" name="Image 26">
            <a:extLst>
              <a:ext uri="{FF2B5EF4-FFF2-40B4-BE49-F238E27FC236}">
                <a16:creationId xmlns:a16="http://schemas.microsoft.com/office/drawing/2014/main" id="{90CE7905-A8CB-4D0F-8107-BA7337684909}"/>
              </a:ext>
            </a:extLst>
          </p:cNvPr>
          <p:cNvPicPr>
            <a:picLocks noChangeAspect="1"/>
          </p:cNvPicPr>
          <p:nvPr/>
        </p:nvPicPr>
        <p:blipFill>
          <a:blip r:embed="rId5"/>
          <a:stretch>
            <a:fillRect/>
          </a:stretch>
        </p:blipFill>
        <p:spPr>
          <a:xfrm>
            <a:off x="2051913" y="4818056"/>
            <a:ext cx="3830272" cy="742604"/>
          </a:xfrm>
          <a:prstGeom prst="rect">
            <a:avLst/>
          </a:prstGeom>
        </p:spPr>
      </p:pic>
      <p:sp>
        <p:nvSpPr>
          <p:cNvPr id="29" name="Rectangle 28">
            <a:extLst>
              <a:ext uri="{FF2B5EF4-FFF2-40B4-BE49-F238E27FC236}">
                <a16:creationId xmlns:a16="http://schemas.microsoft.com/office/drawing/2014/main" id="{3A2CB746-B452-41B7-9A4C-FB99D6559DE9}"/>
              </a:ext>
            </a:extLst>
          </p:cNvPr>
          <p:cNvSpPr/>
          <p:nvPr/>
        </p:nvSpPr>
        <p:spPr>
          <a:xfrm>
            <a:off x="7414502" y="5346595"/>
            <a:ext cx="4454501" cy="1200329"/>
          </a:xfrm>
          <a:prstGeom prst="rect">
            <a:avLst/>
          </a:prstGeom>
        </p:spPr>
        <p:txBody>
          <a:bodyPr wrap="square">
            <a:spAutoFit/>
          </a:bodyPr>
          <a:lstStyle/>
          <a:p>
            <a:r>
              <a:rPr lang="fr-FR" dirty="0"/>
              <a:t>Attention : quand le moteur JS rencontre une instruction return, il quitte la fonction (toute instruction ultérieure dans la fonction est ignorée).</a:t>
            </a:r>
          </a:p>
        </p:txBody>
      </p:sp>
    </p:spTree>
    <p:extLst>
      <p:ext uri="{BB962C8B-B14F-4D97-AF65-F5344CB8AC3E}">
        <p14:creationId xmlns:p14="http://schemas.microsoft.com/office/powerpoint/2010/main" val="3941778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Une page web c’est quoi ?</a:t>
            </a:r>
          </a:p>
        </p:txBody>
      </p:sp>
      <p:pic>
        <p:nvPicPr>
          <p:cNvPr id="6" name="Image 5">
            <a:extLst>
              <a:ext uri="{FF2B5EF4-FFF2-40B4-BE49-F238E27FC236}">
                <a16:creationId xmlns:a16="http://schemas.microsoft.com/office/drawing/2014/main" id="{904418A5-D331-4769-8750-5882AC4812C5}"/>
              </a:ext>
            </a:extLst>
          </p:cNvPr>
          <p:cNvPicPr>
            <a:picLocks noChangeAspect="1"/>
          </p:cNvPicPr>
          <p:nvPr/>
        </p:nvPicPr>
        <p:blipFill rotWithShape="1">
          <a:blip r:embed="rId2"/>
          <a:srcRect l="18195"/>
          <a:stretch/>
        </p:blipFill>
        <p:spPr>
          <a:xfrm>
            <a:off x="5900738" y="545328"/>
            <a:ext cx="6291262" cy="6312672"/>
          </a:xfrm>
          <a:prstGeom prst="rect">
            <a:avLst/>
          </a:prstGeom>
        </p:spPr>
      </p:pic>
      <p:pic>
        <p:nvPicPr>
          <p:cNvPr id="8" name="Image 7">
            <a:extLst>
              <a:ext uri="{FF2B5EF4-FFF2-40B4-BE49-F238E27FC236}">
                <a16:creationId xmlns:a16="http://schemas.microsoft.com/office/drawing/2014/main" id="{1CD36981-E92A-48A1-98B5-CB52026E0C9F}"/>
              </a:ext>
            </a:extLst>
          </p:cNvPr>
          <p:cNvPicPr>
            <a:picLocks noChangeAspect="1"/>
          </p:cNvPicPr>
          <p:nvPr/>
        </p:nvPicPr>
        <p:blipFill rotWithShape="1">
          <a:blip r:embed="rId3"/>
          <a:srcRect r="43608"/>
          <a:stretch/>
        </p:blipFill>
        <p:spPr>
          <a:xfrm>
            <a:off x="2250827" y="2177885"/>
            <a:ext cx="1916723" cy="1416213"/>
          </a:xfrm>
          <a:prstGeom prst="rect">
            <a:avLst/>
          </a:prstGeom>
        </p:spPr>
      </p:pic>
      <p:pic>
        <p:nvPicPr>
          <p:cNvPr id="9" name="Image 8">
            <a:extLst>
              <a:ext uri="{FF2B5EF4-FFF2-40B4-BE49-F238E27FC236}">
                <a16:creationId xmlns:a16="http://schemas.microsoft.com/office/drawing/2014/main" id="{5D87936B-43B4-41FC-908F-1D3869C28957}"/>
              </a:ext>
            </a:extLst>
          </p:cNvPr>
          <p:cNvPicPr>
            <a:picLocks noChangeAspect="1"/>
          </p:cNvPicPr>
          <p:nvPr/>
        </p:nvPicPr>
        <p:blipFill>
          <a:blip r:embed="rId4"/>
          <a:stretch>
            <a:fillRect/>
          </a:stretch>
        </p:blipFill>
        <p:spPr>
          <a:xfrm>
            <a:off x="2477609" y="14022"/>
            <a:ext cx="1463167" cy="1463167"/>
          </a:xfrm>
          <a:prstGeom prst="rect">
            <a:avLst/>
          </a:prstGeom>
        </p:spPr>
      </p:pic>
      <p:pic>
        <p:nvPicPr>
          <p:cNvPr id="10" name="Image 9">
            <a:extLst>
              <a:ext uri="{FF2B5EF4-FFF2-40B4-BE49-F238E27FC236}">
                <a16:creationId xmlns:a16="http://schemas.microsoft.com/office/drawing/2014/main" id="{E7C5A35D-6693-4425-AE7F-DE78BC719FB3}"/>
              </a:ext>
            </a:extLst>
          </p:cNvPr>
          <p:cNvPicPr>
            <a:picLocks noChangeAspect="1"/>
          </p:cNvPicPr>
          <p:nvPr/>
        </p:nvPicPr>
        <p:blipFill>
          <a:blip r:embed="rId5"/>
          <a:stretch>
            <a:fillRect/>
          </a:stretch>
        </p:blipFill>
        <p:spPr>
          <a:xfrm>
            <a:off x="2185141" y="4436452"/>
            <a:ext cx="2104004" cy="2255960"/>
          </a:xfrm>
          <a:prstGeom prst="rect">
            <a:avLst/>
          </a:prstGeom>
        </p:spPr>
      </p:pic>
      <p:sp>
        <p:nvSpPr>
          <p:cNvPr id="11" name="Flèche : bas 10">
            <a:extLst>
              <a:ext uri="{FF2B5EF4-FFF2-40B4-BE49-F238E27FC236}">
                <a16:creationId xmlns:a16="http://schemas.microsoft.com/office/drawing/2014/main" id="{34921BDA-D98B-464A-B5FD-0E3528DB7354}"/>
              </a:ext>
            </a:extLst>
          </p:cNvPr>
          <p:cNvSpPr/>
          <p:nvPr/>
        </p:nvSpPr>
        <p:spPr>
          <a:xfrm>
            <a:off x="3084743" y="1493880"/>
            <a:ext cx="248895" cy="578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bas 11">
            <a:extLst>
              <a:ext uri="{FF2B5EF4-FFF2-40B4-BE49-F238E27FC236}">
                <a16:creationId xmlns:a16="http://schemas.microsoft.com/office/drawing/2014/main" id="{7D4A3045-1B28-45CC-AD82-BE1039AE2FB3}"/>
              </a:ext>
            </a:extLst>
          </p:cNvPr>
          <p:cNvSpPr/>
          <p:nvPr/>
        </p:nvSpPr>
        <p:spPr>
          <a:xfrm>
            <a:off x="3084742" y="3699105"/>
            <a:ext cx="248895" cy="578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 en angle 13">
            <a:extLst>
              <a:ext uri="{FF2B5EF4-FFF2-40B4-BE49-F238E27FC236}">
                <a16:creationId xmlns:a16="http://schemas.microsoft.com/office/drawing/2014/main" id="{D9241BD9-BF3C-40EB-85AF-8471FF1B505B}"/>
              </a:ext>
            </a:extLst>
          </p:cNvPr>
          <p:cNvCxnSpPr>
            <a:cxnSpLocks/>
          </p:cNvCxnSpPr>
          <p:nvPr/>
        </p:nvCxnSpPr>
        <p:spPr>
          <a:xfrm flipV="1">
            <a:off x="3670020" y="3905250"/>
            <a:ext cx="2425980" cy="2391039"/>
          </a:xfrm>
          <a:prstGeom prst="bentConnector3">
            <a:avLst>
              <a:gd name="adj1" fmla="val 50000"/>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A81F1667-95F3-49F4-BAB1-989F7A4F5FE5}"/>
              </a:ext>
            </a:extLst>
          </p:cNvPr>
          <p:cNvSpPr txBox="1"/>
          <p:nvPr/>
        </p:nvSpPr>
        <p:spPr>
          <a:xfrm>
            <a:off x="9001126" y="2177885"/>
            <a:ext cx="2714625" cy="369332"/>
          </a:xfrm>
          <a:prstGeom prst="rect">
            <a:avLst/>
          </a:prstGeom>
          <a:noFill/>
        </p:spPr>
        <p:txBody>
          <a:bodyPr wrap="square" rtlCol="0">
            <a:spAutoFit/>
          </a:bodyPr>
          <a:lstStyle/>
          <a:p>
            <a:r>
              <a:rPr lang="fr-FR" b="1" dirty="0">
                <a:solidFill>
                  <a:srgbClr val="FF0000"/>
                </a:solidFill>
              </a:rPr>
              <a:t>Balise avec des chemins</a:t>
            </a:r>
          </a:p>
        </p:txBody>
      </p:sp>
      <p:sp>
        <p:nvSpPr>
          <p:cNvPr id="18" name="ZoneTexte 17">
            <a:extLst>
              <a:ext uri="{FF2B5EF4-FFF2-40B4-BE49-F238E27FC236}">
                <a16:creationId xmlns:a16="http://schemas.microsoft.com/office/drawing/2014/main" id="{7F3B7A74-239B-46C0-8A23-9DC188722311}"/>
              </a:ext>
            </a:extLst>
          </p:cNvPr>
          <p:cNvSpPr txBox="1"/>
          <p:nvPr/>
        </p:nvSpPr>
        <p:spPr>
          <a:xfrm>
            <a:off x="8802968" y="5449723"/>
            <a:ext cx="2714625" cy="646331"/>
          </a:xfrm>
          <a:prstGeom prst="rect">
            <a:avLst/>
          </a:prstGeom>
          <a:noFill/>
        </p:spPr>
        <p:txBody>
          <a:bodyPr wrap="square" rtlCol="0">
            <a:spAutoFit/>
          </a:bodyPr>
          <a:lstStyle/>
          <a:p>
            <a:r>
              <a:rPr lang="fr-FR" b="1" dirty="0">
                <a:solidFill>
                  <a:srgbClr val="FF0000"/>
                </a:solidFill>
              </a:rPr>
              <a:t>Balise avec des attributs et du contenue</a:t>
            </a:r>
          </a:p>
        </p:txBody>
      </p:sp>
      <p:sp>
        <p:nvSpPr>
          <p:cNvPr id="13" name="ZoneTexte 12">
            <a:extLst>
              <a:ext uri="{FF2B5EF4-FFF2-40B4-BE49-F238E27FC236}">
                <a16:creationId xmlns:a16="http://schemas.microsoft.com/office/drawing/2014/main" id="{91119445-0C17-4428-B343-831285AC9482}"/>
              </a:ext>
            </a:extLst>
          </p:cNvPr>
          <p:cNvSpPr txBox="1"/>
          <p:nvPr/>
        </p:nvSpPr>
        <p:spPr>
          <a:xfrm>
            <a:off x="-35560" y="1244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492529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86C32E-938C-4842-9602-605C32BAE6B5}"/>
              </a:ext>
            </a:extLst>
          </p:cNvPr>
          <p:cNvSpPr>
            <a:spLocks noGrp="1"/>
          </p:cNvSpPr>
          <p:nvPr>
            <p:ph type="title"/>
          </p:nvPr>
        </p:nvSpPr>
        <p:spPr>
          <a:xfrm>
            <a:off x="2021048" y="314791"/>
            <a:ext cx="9332752" cy="1325563"/>
          </a:xfrm>
        </p:spPr>
        <p:txBody>
          <a:bodyPr/>
          <a:lstStyle/>
          <a:p>
            <a:r>
              <a:rPr lang="fr-FR" dirty="0"/>
              <a:t>PORTEE</a:t>
            </a:r>
          </a:p>
        </p:txBody>
      </p:sp>
      <p:sp>
        <p:nvSpPr>
          <p:cNvPr id="3" name="Espace réservé du contenu 2">
            <a:extLst>
              <a:ext uri="{FF2B5EF4-FFF2-40B4-BE49-F238E27FC236}">
                <a16:creationId xmlns:a16="http://schemas.microsoft.com/office/drawing/2014/main" id="{8F50B83B-AB63-4DAC-9CBF-9DE1892E8CC1}"/>
              </a:ext>
            </a:extLst>
          </p:cNvPr>
          <p:cNvSpPr>
            <a:spLocks noGrp="1"/>
          </p:cNvSpPr>
          <p:nvPr>
            <p:ph idx="1"/>
          </p:nvPr>
        </p:nvSpPr>
        <p:spPr>
          <a:xfrm>
            <a:off x="2021048" y="1825625"/>
            <a:ext cx="9332752" cy="4351338"/>
          </a:xfrm>
        </p:spPr>
        <p:txBody>
          <a:bodyPr/>
          <a:lstStyle/>
          <a:p>
            <a:endParaRPr lang="fr-FR" dirty="0"/>
          </a:p>
        </p:txBody>
      </p:sp>
    </p:spTree>
    <p:extLst>
      <p:ext uri="{BB962C8B-B14F-4D97-AF65-F5344CB8AC3E}">
        <p14:creationId xmlns:p14="http://schemas.microsoft.com/office/powerpoint/2010/main" val="3381372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50389" y="2885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
        <p:nvSpPr>
          <p:cNvPr id="12" name="ZoneTexte 11">
            <a:extLst>
              <a:ext uri="{FF2B5EF4-FFF2-40B4-BE49-F238E27FC236}">
                <a16:creationId xmlns:a16="http://schemas.microsoft.com/office/drawing/2014/main" id="{FF776457-0555-4A99-B16C-1911F17DD4C3}"/>
              </a:ext>
            </a:extLst>
          </p:cNvPr>
          <p:cNvSpPr txBox="1"/>
          <p:nvPr/>
        </p:nvSpPr>
        <p:spPr>
          <a:xfrm>
            <a:off x="2236644" y="0"/>
            <a:ext cx="9268717" cy="461665"/>
          </a:xfrm>
          <a:prstGeom prst="rect">
            <a:avLst/>
          </a:prstGeom>
          <a:noFill/>
        </p:spPr>
        <p:txBody>
          <a:bodyPr wrap="square" rtlCol="0">
            <a:spAutoFit/>
          </a:bodyPr>
          <a:lstStyle/>
          <a:p>
            <a:pPr algn="ctr"/>
            <a:endParaRPr lang="fr-FR" sz="2400" b="1" dirty="0"/>
          </a:p>
        </p:txBody>
      </p:sp>
      <p:sp>
        <p:nvSpPr>
          <p:cNvPr id="13" name="ZoneTexte 12">
            <a:extLst>
              <a:ext uri="{FF2B5EF4-FFF2-40B4-BE49-F238E27FC236}">
                <a16:creationId xmlns:a16="http://schemas.microsoft.com/office/drawing/2014/main" id="{7606A0B6-7A8A-4116-BE9C-95DCF7E6DBB7}"/>
              </a:ext>
            </a:extLst>
          </p:cNvPr>
          <p:cNvSpPr txBox="1"/>
          <p:nvPr/>
        </p:nvSpPr>
        <p:spPr>
          <a:xfrm>
            <a:off x="1865194" y="18113"/>
            <a:ext cx="10326806" cy="461665"/>
          </a:xfrm>
          <a:prstGeom prst="rect">
            <a:avLst/>
          </a:prstGeom>
          <a:noFill/>
        </p:spPr>
        <p:txBody>
          <a:bodyPr wrap="square" rtlCol="0">
            <a:spAutoFit/>
          </a:bodyPr>
          <a:lstStyle/>
          <a:p>
            <a:pPr algn="ctr"/>
            <a:r>
              <a:rPr lang="fr-FR" sz="2400" b="1" dirty="0"/>
              <a:t>Les fonctions Javascript </a:t>
            </a:r>
          </a:p>
        </p:txBody>
      </p:sp>
      <p:pic>
        <p:nvPicPr>
          <p:cNvPr id="3" name="Image 2">
            <a:extLst>
              <a:ext uri="{FF2B5EF4-FFF2-40B4-BE49-F238E27FC236}">
                <a16:creationId xmlns:a16="http://schemas.microsoft.com/office/drawing/2014/main" id="{EC615B1C-4F5B-4BB5-94FE-A96B131CA4A2}"/>
              </a:ext>
            </a:extLst>
          </p:cNvPr>
          <p:cNvPicPr>
            <a:picLocks noChangeAspect="1"/>
          </p:cNvPicPr>
          <p:nvPr/>
        </p:nvPicPr>
        <p:blipFill>
          <a:blip r:embed="rId2"/>
          <a:stretch>
            <a:fillRect/>
          </a:stretch>
        </p:blipFill>
        <p:spPr>
          <a:xfrm>
            <a:off x="2236644" y="1007996"/>
            <a:ext cx="4733356" cy="1034281"/>
          </a:xfrm>
          <a:prstGeom prst="rect">
            <a:avLst/>
          </a:prstGeom>
        </p:spPr>
      </p:pic>
      <p:pic>
        <p:nvPicPr>
          <p:cNvPr id="5" name="Image 4">
            <a:extLst>
              <a:ext uri="{FF2B5EF4-FFF2-40B4-BE49-F238E27FC236}">
                <a16:creationId xmlns:a16="http://schemas.microsoft.com/office/drawing/2014/main" id="{459570FC-A758-4D8A-A6D5-1D89C699C4BC}"/>
              </a:ext>
            </a:extLst>
          </p:cNvPr>
          <p:cNvPicPr>
            <a:picLocks noChangeAspect="1"/>
          </p:cNvPicPr>
          <p:nvPr/>
        </p:nvPicPr>
        <p:blipFill>
          <a:blip r:embed="rId3"/>
          <a:stretch>
            <a:fillRect/>
          </a:stretch>
        </p:blipFill>
        <p:spPr>
          <a:xfrm>
            <a:off x="2062691" y="3145866"/>
            <a:ext cx="8175799" cy="3339716"/>
          </a:xfrm>
          <a:prstGeom prst="rect">
            <a:avLst/>
          </a:prstGeom>
        </p:spPr>
      </p:pic>
      <p:pic>
        <p:nvPicPr>
          <p:cNvPr id="6" name="Image 5">
            <a:extLst>
              <a:ext uri="{FF2B5EF4-FFF2-40B4-BE49-F238E27FC236}">
                <a16:creationId xmlns:a16="http://schemas.microsoft.com/office/drawing/2014/main" id="{A26DF375-8C4D-4253-80F1-C40DF89576F4}"/>
              </a:ext>
            </a:extLst>
          </p:cNvPr>
          <p:cNvPicPr>
            <a:picLocks noChangeAspect="1"/>
          </p:cNvPicPr>
          <p:nvPr/>
        </p:nvPicPr>
        <p:blipFill>
          <a:blip r:embed="rId4"/>
          <a:stretch>
            <a:fillRect/>
          </a:stretch>
        </p:blipFill>
        <p:spPr>
          <a:xfrm>
            <a:off x="2236644" y="2306264"/>
            <a:ext cx="8275093" cy="528462"/>
          </a:xfrm>
          <a:prstGeom prst="rect">
            <a:avLst/>
          </a:prstGeom>
        </p:spPr>
      </p:pic>
    </p:spTree>
    <p:extLst>
      <p:ext uri="{BB962C8B-B14F-4D97-AF65-F5344CB8AC3E}">
        <p14:creationId xmlns:p14="http://schemas.microsoft.com/office/powerpoint/2010/main" val="616492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37689" y="2872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pic>
        <p:nvPicPr>
          <p:cNvPr id="6" name="Image 5">
            <a:extLst>
              <a:ext uri="{FF2B5EF4-FFF2-40B4-BE49-F238E27FC236}">
                <a16:creationId xmlns:a16="http://schemas.microsoft.com/office/drawing/2014/main" id="{946C637A-A72D-434E-8EA2-ABC4898BC954}"/>
              </a:ext>
            </a:extLst>
          </p:cNvPr>
          <p:cNvPicPr>
            <a:picLocks noChangeAspect="1"/>
          </p:cNvPicPr>
          <p:nvPr/>
        </p:nvPicPr>
        <p:blipFill>
          <a:blip r:embed="rId2"/>
          <a:stretch>
            <a:fillRect/>
          </a:stretch>
        </p:blipFill>
        <p:spPr>
          <a:xfrm>
            <a:off x="3568473" y="1160578"/>
            <a:ext cx="6715125" cy="3990975"/>
          </a:xfrm>
          <a:prstGeom prst="rect">
            <a:avLst/>
          </a:prstGeom>
        </p:spPr>
      </p:pic>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Training Time</a:t>
            </a:r>
          </a:p>
        </p:txBody>
      </p:sp>
      <p:sp>
        <p:nvSpPr>
          <p:cNvPr id="7" name="ZoneTexte 6">
            <a:extLst>
              <a:ext uri="{FF2B5EF4-FFF2-40B4-BE49-F238E27FC236}">
                <a16:creationId xmlns:a16="http://schemas.microsoft.com/office/drawing/2014/main" id="{EE85B3DE-DEEC-4D44-B43F-872FF7337E22}"/>
              </a:ext>
            </a:extLst>
          </p:cNvPr>
          <p:cNvSpPr txBox="1"/>
          <p:nvPr/>
        </p:nvSpPr>
        <p:spPr>
          <a:xfrm>
            <a:off x="2291678" y="5850466"/>
            <a:ext cx="9268717" cy="461665"/>
          </a:xfrm>
          <a:prstGeom prst="rect">
            <a:avLst/>
          </a:prstGeom>
          <a:noFill/>
        </p:spPr>
        <p:txBody>
          <a:bodyPr wrap="square" rtlCol="0">
            <a:spAutoFit/>
          </a:bodyPr>
          <a:lstStyle/>
          <a:p>
            <a:pPr algn="ctr"/>
            <a:r>
              <a:rPr lang="fr-FR" sz="2400" b="1" dirty="0"/>
              <a:t>Ecrire une fonction qui double un chiffre</a:t>
            </a:r>
          </a:p>
        </p:txBody>
      </p:sp>
    </p:spTree>
    <p:extLst>
      <p:ext uri="{BB962C8B-B14F-4D97-AF65-F5344CB8AC3E}">
        <p14:creationId xmlns:p14="http://schemas.microsoft.com/office/powerpoint/2010/main" val="4206021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DE89E8-EBFD-48D6-A08E-59497EEE2104}"/>
              </a:ext>
            </a:extLst>
          </p:cNvPr>
          <p:cNvSpPr/>
          <p:nvPr/>
        </p:nvSpPr>
        <p:spPr>
          <a:xfrm>
            <a:off x="1869743" y="0"/>
            <a:ext cx="10322257" cy="461665"/>
          </a:xfrm>
          <a:prstGeom prst="rect">
            <a:avLst/>
          </a:prstGeom>
        </p:spPr>
        <p:txBody>
          <a:bodyPr wrap="square">
            <a:spAutoFit/>
          </a:bodyPr>
          <a:lstStyle/>
          <a:p>
            <a:pPr algn="ctr"/>
            <a:r>
              <a:rPr lang="fr-FR" sz="2400" b="1" dirty="0"/>
              <a:t>Les fonctions Javascript – Fonctions natives </a:t>
            </a:r>
          </a:p>
        </p:txBody>
      </p:sp>
      <p:pic>
        <p:nvPicPr>
          <p:cNvPr id="5" name="Image 4">
            <a:extLst>
              <a:ext uri="{FF2B5EF4-FFF2-40B4-BE49-F238E27FC236}">
                <a16:creationId xmlns:a16="http://schemas.microsoft.com/office/drawing/2014/main" id="{189A24BC-05AE-4BFF-8E65-58FA304E7821}"/>
              </a:ext>
            </a:extLst>
          </p:cNvPr>
          <p:cNvPicPr>
            <a:picLocks noChangeAspect="1"/>
          </p:cNvPicPr>
          <p:nvPr/>
        </p:nvPicPr>
        <p:blipFill>
          <a:blip r:embed="rId2"/>
          <a:stretch>
            <a:fillRect/>
          </a:stretch>
        </p:blipFill>
        <p:spPr>
          <a:xfrm>
            <a:off x="2044579" y="661259"/>
            <a:ext cx="6846583" cy="6083085"/>
          </a:xfrm>
          <a:prstGeom prst="rect">
            <a:avLst/>
          </a:prstGeom>
        </p:spPr>
      </p:pic>
      <p:sp>
        <p:nvSpPr>
          <p:cNvPr id="6" name="ZoneTexte 5">
            <a:extLst>
              <a:ext uri="{FF2B5EF4-FFF2-40B4-BE49-F238E27FC236}">
                <a16:creationId xmlns:a16="http://schemas.microsoft.com/office/drawing/2014/main" id="{B3FB67CA-8041-4910-944A-3B2AFD3F4B6F}"/>
              </a:ext>
            </a:extLst>
          </p:cNvPr>
          <p:cNvSpPr txBox="1"/>
          <p:nvPr/>
        </p:nvSpPr>
        <p:spPr>
          <a:xfrm>
            <a:off x="-50389" y="28596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4235185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F9E66D-246D-48E8-888B-3CBB72DA915B}"/>
              </a:ext>
            </a:extLst>
          </p:cNvPr>
          <p:cNvSpPr/>
          <p:nvPr/>
        </p:nvSpPr>
        <p:spPr>
          <a:xfrm>
            <a:off x="1869743" y="0"/>
            <a:ext cx="10322257" cy="461665"/>
          </a:xfrm>
          <a:prstGeom prst="rect">
            <a:avLst/>
          </a:prstGeom>
        </p:spPr>
        <p:txBody>
          <a:bodyPr wrap="square">
            <a:spAutoFit/>
          </a:bodyPr>
          <a:lstStyle/>
          <a:p>
            <a:pPr algn="ctr"/>
            <a:r>
              <a:rPr lang="fr-FR" sz="2400" b="1" dirty="0"/>
              <a:t>Les fonctions Javascript – Fonctions natives </a:t>
            </a:r>
          </a:p>
        </p:txBody>
      </p:sp>
      <p:pic>
        <p:nvPicPr>
          <p:cNvPr id="7" name="Image 6">
            <a:extLst>
              <a:ext uri="{FF2B5EF4-FFF2-40B4-BE49-F238E27FC236}">
                <a16:creationId xmlns:a16="http://schemas.microsoft.com/office/drawing/2014/main" id="{B1485575-49B0-46AB-A2BD-3B4530F6F894}"/>
              </a:ext>
            </a:extLst>
          </p:cNvPr>
          <p:cNvPicPr>
            <a:picLocks noChangeAspect="1"/>
          </p:cNvPicPr>
          <p:nvPr/>
        </p:nvPicPr>
        <p:blipFill>
          <a:blip r:embed="rId2"/>
          <a:stretch>
            <a:fillRect/>
          </a:stretch>
        </p:blipFill>
        <p:spPr>
          <a:xfrm>
            <a:off x="2079028" y="609764"/>
            <a:ext cx="7415284" cy="2345124"/>
          </a:xfrm>
          <a:prstGeom prst="rect">
            <a:avLst/>
          </a:prstGeom>
        </p:spPr>
      </p:pic>
      <p:pic>
        <p:nvPicPr>
          <p:cNvPr id="8" name="Image 7">
            <a:extLst>
              <a:ext uri="{FF2B5EF4-FFF2-40B4-BE49-F238E27FC236}">
                <a16:creationId xmlns:a16="http://schemas.microsoft.com/office/drawing/2014/main" id="{D59639BA-25C6-47DD-B806-D09BD2E11F08}"/>
              </a:ext>
            </a:extLst>
          </p:cNvPr>
          <p:cNvPicPr>
            <a:picLocks noChangeAspect="1"/>
          </p:cNvPicPr>
          <p:nvPr/>
        </p:nvPicPr>
        <p:blipFill>
          <a:blip r:embed="rId3"/>
          <a:stretch>
            <a:fillRect/>
          </a:stretch>
        </p:blipFill>
        <p:spPr>
          <a:xfrm>
            <a:off x="2079028" y="3547414"/>
            <a:ext cx="4931372" cy="341480"/>
          </a:xfrm>
          <a:prstGeom prst="rect">
            <a:avLst/>
          </a:prstGeom>
        </p:spPr>
      </p:pic>
      <p:pic>
        <p:nvPicPr>
          <p:cNvPr id="9" name="Image 8">
            <a:extLst>
              <a:ext uri="{FF2B5EF4-FFF2-40B4-BE49-F238E27FC236}">
                <a16:creationId xmlns:a16="http://schemas.microsoft.com/office/drawing/2014/main" id="{DCA3F823-1D41-4FA6-A69F-C35C41E6A649}"/>
              </a:ext>
            </a:extLst>
          </p:cNvPr>
          <p:cNvPicPr>
            <a:picLocks noChangeAspect="1"/>
          </p:cNvPicPr>
          <p:nvPr/>
        </p:nvPicPr>
        <p:blipFill>
          <a:blip r:embed="rId4"/>
          <a:stretch>
            <a:fillRect/>
          </a:stretch>
        </p:blipFill>
        <p:spPr>
          <a:xfrm>
            <a:off x="2079028" y="4659127"/>
            <a:ext cx="5210298" cy="1425336"/>
          </a:xfrm>
          <a:prstGeom prst="rect">
            <a:avLst/>
          </a:prstGeom>
        </p:spPr>
      </p:pic>
      <p:sp>
        <p:nvSpPr>
          <p:cNvPr id="10" name="Rectangle 9">
            <a:extLst>
              <a:ext uri="{FF2B5EF4-FFF2-40B4-BE49-F238E27FC236}">
                <a16:creationId xmlns:a16="http://schemas.microsoft.com/office/drawing/2014/main" id="{BC6D713C-28A3-432F-9E47-B59531862F2E}"/>
              </a:ext>
            </a:extLst>
          </p:cNvPr>
          <p:cNvSpPr/>
          <p:nvPr/>
        </p:nvSpPr>
        <p:spPr>
          <a:xfrm>
            <a:off x="2079028" y="4089344"/>
            <a:ext cx="790537" cy="369332"/>
          </a:xfrm>
          <a:prstGeom prst="rect">
            <a:avLst/>
          </a:prstGeom>
        </p:spPr>
        <p:txBody>
          <a:bodyPr wrap="none">
            <a:spAutoFit/>
          </a:bodyPr>
          <a:lstStyle/>
          <a:p>
            <a:r>
              <a:rPr lang="fr-FR" b="1" dirty="0"/>
              <a:t>length</a:t>
            </a:r>
          </a:p>
        </p:txBody>
      </p:sp>
      <p:sp>
        <p:nvSpPr>
          <p:cNvPr id="12" name="Rectangle 11">
            <a:extLst>
              <a:ext uri="{FF2B5EF4-FFF2-40B4-BE49-F238E27FC236}">
                <a16:creationId xmlns:a16="http://schemas.microsoft.com/office/drawing/2014/main" id="{0A99E1AC-7656-416C-82AD-8644F8D6C974}"/>
              </a:ext>
            </a:extLst>
          </p:cNvPr>
          <p:cNvSpPr/>
          <p:nvPr/>
        </p:nvSpPr>
        <p:spPr>
          <a:xfrm>
            <a:off x="1992573" y="1005385"/>
            <a:ext cx="7651845" cy="136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9023E650-8760-4C94-81B5-4B5B60178275}"/>
              </a:ext>
            </a:extLst>
          </p:cNvPr>
          <p:cNvSpPr txBox="1"/>
          <p:nvPr/>
        </p:nvSpPr>
        <p:spPr>
          <a:xfrm>
            <a:off x="-50389" y="2872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803860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98277CB-2DEC-4FB6-B491-3E6110048EC5}"/>
              </a:ext>
            </a:extLst>
          </p:cNvPr>
          <p:cNvPicPr>
            <a:picLocks noChangeAspect="1"/>
          </p:cNvPicPr>
          <p:nvPr/>
        </p:nvPicPr>
        <p:blipFill>
          <a:blip r:embed="rId2"/>
          <a:stretch>
            <a:fillRect/>
          </a:stretch>
        </p:blipFill>
        <p:spPr>
          <a:xfrm>
            <a:off x="1955099" y="649470"/>
            <a:ext cx="6228560" cy="2165592"/>
          </a:xfrm>
          <a:prstGeom prst="rect">
            <a:avLst/>
          </a:prstGeom>
        </p:spPr>
      </p:pic>
      <p:sp>
        <p:nvSpPr>
          <p:cNvPr id="5" name="Rectangle 4">
            <a:extLst>
              <a:ext uri="{FF2B5EF4-FFF2-40B4-BE49-F238E27FC236}">
                <a16:creationId xmlns:a16="http://schemas.microsoft.com/office/drawing/2014/main" id="{F1D608A0-6421-49BA-BC56-0A8AD22BA27E}"/>
              </a:ext>
            </a:extLst>
          </p:cNvPr>
          <p:cNvSpPr/>
          <p:nvPr/>
        </p:nvSpPr>
        <p:spPr>
          <a:xfrm>
            <a:off x="1869743" y="0"/>
            <a:ext cx="10322257" cy="461665"/>
          </a:xfrm>
          <a:prstGeom prst="rect">
            <a:avLst/>
          </a:prstGeom>
        </p:spPr>
        <p:txBody>
          <a:bodyPr wrap="square">
            <a:spAutoFit/>
          </a:bodyPr>
          <a:lstStyle/>
          <a:p>
            <a:pPr algn="ctr"/>
            <a:r>
              <a:rPr lang="fr-FR" sz="2400" b="1" dirty="0"/>
              <a:t>Les fonctions Javascript – Fonctions natives </a:t>
            </a:r>
          </a:p>
        </p:txBody>
      </p:sp>
      <p:pic>
        <p:nvPicPr>
          <p:cNvPr id="6" name="Image 5">
            <a:extLst>
              <a:ext uri="{FF2B5EF4-FFF2-40B4-BE49-F238E27FC236}">
                <a16:creationId xmlns:a16="http://schemas.microsoft.com/office/drawing/2014/main" id="{8DC5F449-0B8E-472C-8C73-B4E62C801DB1}"/>
              </a:ext>
            </a:extLst>
          </p:cNvPr>
          <p:cNvPicPr>
            <a:picLocks noChangeAspect="1"/>
          </p:cNvPicPr>
          <p:nvPr/>
        </p:nvPicPr>
        <p:blipFill>
          <a:blip r:embed="rId3"/>
          <a:stretch>
            <a:fillRect/>
          </a:stretch>
        </p:blipFill>
        <p:spPr>
          <a:xfrm>
            <a:off x="7812757" y="2644748"/>
            <a:ext cx="4306930" cy="4125131"/>
          </a:xfrm>
          <a:prstGeom prst="rect">
            <a:avLst/>
          </a:prstGeom>
        </p:spPr>
      </p:pic>
      <p:sp>
        <p:nvSpPr>
          <p:cNvPr id="7" name="Rectangle 6">
            <a:extLst>
              <a:ext uri="{FF2B5EF4-FFF2-40B4-BE49-F238E27FC236}">
                <a16:creationId xmlns:a16="http://schemas.microsoft.com/office/drawing/2014/main" id="{6B37F954-0CFA-4E62-B76F-58CABC52CEC9}"/>
              </a:ext>
            </a:extLst>
          </p:cNvPr>
          <p:cNvSpPr/>
          <p:nvPr/>
        </p:nvSpPr>
        <p:spPr>
          <a:xfrm>
            <a:off x="2021379" y="3210143"/>
            <a:ext cx="5376479" cy="1200329"/>
          </a:xfrm>
          <a:prstGeom prst="rect">
            <a:avLst/>
          </a:prstGeom>
        </p:spPr>
        <p:txBody>
          <a:bodyPr wrap="square">
            <a:spAutoFit/>
          </a:bodyPr>
          <a:lstStyle/>
          <a:p>
            <a:r>
              <a:rPr lang="fr-FR" dirty="0"/>
              <a:t>L'objet </a:t>
            </a:r>
            <a:r>
              <a:rPr lang="fr-FR" b="1" dirty="0"/>
              <a:t>Math</a:t>
            </a:r>
            <a:r>
              <a:rPr lang="fr-FR" dirty="0"/>
              <a:t> est un objet natif dont les méthodes et propriétés permettent l'utilisation de constantes et fonctions mathématiques. Cet objet n'est pas une fonction.</a:t>
            </a:r>
          </a:p>
        </p:txBody>
      </p:sp>
      <p:sp>
        <p:nvSpPr>
          <p:cNvPr id="8" name="ZoneTexte 7">
            <a:extLst>
              <a:ext uri="{FF2B5EF4-FFF2-40B4-BE49-F238E27FC236}">
                <a16:creationId xmlns:a16="http://schemas.microsoft.com/office/drawing/2014/main" id="{04112184-41D8-4BEA-8C14-7AC56CBB4F78}"/>
              </a:ext>
            </a:extLst>
          </p:cNvPr>
          <p:cNvSpPr txBox="1"/>
          <p:nvPr/>
        </p:nvSpPr>
        <p:spPr>
          <a:xfrm>
            <a:off x="-50389" y="2872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281568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46C637A-A72D-434E-8EA2-ABC4898BC954}"/>
              </a:ext>
            </a:extLst>
          </p:cNvPr>
          <p:cNvPicPr>
            <a:picLocks noChangeAspect="1"/>
          </p:cNvPicPr>
          <p:nvPr/>
        </p:nvPicPr>
        <p:blipFill>
          <a:blip r:embed="rId2"/>
          <a:stretch>
            <a:fillRect/>
          </a:stretch>
        </p:blipFill>
        <p:spPr>
          <a:xfrm>
            <a:off x="3739923" y="1433512"/>
            <a:ext cx="6715125" cy="3990975"/>
          </a:xfrm>
          <a:prstGeom prst="rect">
            <a:avLst/>
          </a:prstGeom>
        </p:spPr>
      </p:pic>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Training Time</a:t>
            </a:r>
          </a:p>
        </p:txBody>
      </p:sp>
      <p:sp>
        <p:nvSpPr>
          <p:cNvPr id="7" name="ZoneTexte 6">
            <a:extLst>
              <a:ext uri="{FF2B5EF4-FFF2-40B4-BE49-F238E27FC236}">
                <a16:creationId xmlns:a16="http://schemas.microsoft.com/office/drawing/2014/main" id="{EE85B3DE-DEEC-4D44-B43F-872FF7337E22}"/>
              </a:ext>
            </a:extLst>
          </p:cNvPr>
          <p:cNvSpPr txBox="1"/>
          <p:nvPr/>
        </p:nvSpPr>
        <p:spPr>
          <a:xfrm>
            <a:off x="2291678" y="5850466"/>
            <a:ext cx="9268717" cy="461665"/>
          </a:xfrm>
          <a:prstGeom prst="rect">
            <a:avLst/>
          </a:prstGeom>
          <a:noFill/>
        </p:spPr>
        <p:txBody>
          <a:bodyPr wrap="square" rtlCol="0">
            <a:spAutoFit/>
          </a:bodyPr>
          <a:lstStyle/>
          <a:p>
            <a:pPr algn="ctr"/>
            <a:r>
              <a:rPr lang="fr-FR" sz="2400" b="1" dirty="0"/>
              <a:t>E07 algo</a:t>
            </a:r>
          </a:p>
        </p:txBody>
      </p:sp>
      <p:sp>
        <p:nvSpPr>
          <p:cNvPr id="8" name="ZoneTexte 7">
            <a:extLst>
              <a:ext uri="{FF2B5EF4-FFF2-40B4-BE49-F238E27FC236}">
                <a16:creationId xmlns:a16="http://schemas.microsoft.com/office/drawing/2014/main" id="{F90AEB8A-A91E-4385-82C9-04156A1E7969}"/>
              </a:ext>
            </a:extLst>
          </p:cNvPr>
          <p:cNvSpPr txBox="1"/>
          <p:nvPr/>
        </p:nvSpPr>
        <p:spPr>
          <a:xfrm>
            <a:off x="-37689" y="28596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052536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20A950-0374-47D7-94E0-B359C2201AE5}"/>
              </a:ext>
            </a:extLst>
          </p:cNvPr>
          <p:cNvSpPr/>
          <p:nvPr/>
        </p:nvSpPr>
        <p:spPr>
          <a:xfrm>
            <a:off x="1869743" y="0"/>
            <a:ext cx="10322257" cy="461665"/>
          </a:xfrm>
          <a:prstGeom prst="rect">
            <a:avLst/>
          </a:prstGeom>
        </p:spPr>
        <p:txBody>
          <a:bodyPr wrap="square">
            <a:spAutoFit/>
          </a:bodyPr>
          <a:lstStyle/>
          <a:p>
            <a:pPr algn="ctr"/>
            <a:r>
              <a:rPr lang="fr-FR" sz="2400" b="1" dirty="0"/>
              <a:t>Utiliser le Javascript pour faire évoluer le HTML</a:t>
            </a:r>
          </a:p>
        </p:txBody>
      </p:sp>
      <p:sp>
        <p:nvSpPr>
          <p:cNvPr id="5" name="Rectangle : coins arrondis 4">
            <a:extLst>
              <a:ext uri="{FF2B5EF4-FFF2-40B4-BE49-F238E27FC236}">
                <a16:creationId xmlns:a16="http://schemas.microsoft.com/office/drawing/2014/main" id="{DED86DF6-4A18-42B9-986C-47AFD4E388C7}"/>
              </a:ext>
            </a:extLst>
          </p:cNvPr>
          <p:cNvSpPr/>
          <p:nvPr/>
        </p:nvSpPr>
        <p:spPr>
          <a:xfrm>
            <a:off x="2575249" y="1268963"/>
            <a:ext cx="2565918" cy="4208106"/>
          </a:xfrm>
          <a:prstGeom prst="roundRect">
            <a:avLst>
              <a:gd name="adj" fmla="val 539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6" name="Rectangle : coins arrondis 5">
            <a:extLst>
              <a:ext uri="{FF2B5EF4-FFF2-40B4-BE49-F238E27FC236}">
                <a16:creationId xmlns:a16="http://schemas.microsoft.com/office/drawing/2014/main" id="{4D131DF9-E753-4FC2-9385-18E94E5F6377}"/>
              </a:ext>
            </a:extLst>
          </p:cNvPr>
          <p:cNvSpPr/>
          <p:nvPr/>
        </p:nvSpPr>
        <p:spPr>
          <a:xfrm>
            <a:off x="2643674" y="1343609"/>
            <a:ext cx="2422848" cy="461665"/>
          </a:xfrm>
          <a:prstGeom prst="roundRect">
            <a:avLst>
              <a:gd name="adj" fmla="val 235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HTML</a:t>
            </a:r>
          </a:p>
        </p:txBody>
      </p:sp>
      <p:sp>
        <p:nvSpPr>
          <p:cNvPr id="7" name="Rectangle : coins arrondis 6">
            <a:extLst>
              <a:ext uri="{FF2B5EF4-FFF2-40B4-BE49-F238E27FC236}">
                <a16:creationId xmlns:a16="http://schemas.microsoft.com/office/drawing/2014/main" id="{3E81A144-BFF1-48B8-8748-B5A6774C218A}"/>
              </a:ext>
            </a:extLst>
          </p:cNvPr>
          <p:cNvSpPr/>
          <p:nvPr/>
        </p:nvSpPr>
        <p:spPr>
          <a:xfrm>
            <a:off x="2643674" y="2352393"/>
            <a:ext cx="2422848" cy="461665"/>
          </a:xfrm>
          <a:prstGeom prst="roundRect">
            <a:avLst>
              <a:gd name="adj" fmla="val 235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&lt;body id=‘container’&gt;</a:t>
            </a:r>
          </a:p>
        </p:txBody>
      </p:sp>
      <p:sp>
        <p:nvSpPr>
          <p:cNvPr id="8" name="Rectangle : coins arrondis 7">
            <a:extLst>
              <a:ext uri="{FF2B5EF4-FFF2-40B4-BE49-F238E27FC236}">
                <a16:creationId xmlns:a16="http://schemas.microsoft.com/office/drawing/2014/main" id="{F74775D7-FDF5-46D2-89F5-B376CDF74002}"/>
              </a:ext>
            </a:extLst>
          </p:cNvPr>
          <p:cNvSpPr/>
          <p:nvPr/>
        </p:nvSpPr>
        <p:spPr>
          <a:xfrm>
            <a:off x="2643674" y="4321829"/>
            <a:ext cx="2422848" cy="461665"/>
          </a:xfrm>
          <a:prstGeom prst="roundRect">
            <a:avLst>
              <a:gd name="adj" fmla="val 235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&lt;/body&gt;</a:t>
            </a:r>
          </a:p>
        </p:txBody>
      </p:sp>
      <p:sp>
        <p:nvSpPr>
          <p:cNvPr id="9" name="Rectangle : coins arrondis 8">
            <a:extLst>
              <a:ext uri="{FF2B5EF4-FFF2-40B4-BE49-F238E27FC236}">
                <a16:creationId xmlns:a16="http://schemas.microsoft.com/office/drawing/2014/main" id="{4CFA8390-7CBE-4DE3-915B-D9EF9447E331}"/>
              </a:ext>
            </a:extLst>
          </p:cNvPr>
          <p:cNvSpPr/>
          <p:nvPr/>
        </p:nvSpPr>
        <p:spPr>
          <a:xfrm>
            <a:off x="2643674" y="4899449"/>
            <a:ext cx="2422848" cy="461665"/>
          </a:xfrm>
          <a:prstGeom prst="roundRect">
            <a:avLst>
              <a:gd name="adj" fmla="val 235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dirty="0"/>
              <a:t>&lt;script&gt; &lt;/script&gt;</a:t>
            </a:r>
          </a:p>
        </p:txBody>
      </p:sp>
      <p:sp>
        <p:nvSpPr>
          <p:cNvPr id="10" name="Rectangle : coins arrondis 9">
            <a:extLst>
              <a:ext uri="{FF2B5EF4-FFF2-40B4-BE49-F238E27FC236}">
                <a16:creationId xmlns:a16="http://schemas.microsoft.com/office/drawing/2014/main" id="{07DBD1C5-F847-40AC-9DD8-D0DE7D60DAD5}"/>
              </a:ext>
            </a:extLst>
          </p:cNvPr>
          <p:cNvSpPr/>
          <p:nvPr/>
        </p:nvSpPr>
        <p:spPr>
          <a:xfrm>
            <a:off x="8111412" y="1268963"/>
            <a:ext cx="3989540" cy="4208106"/>
          </a:xfrm>
          <a:prstGeom prst="roundRect">
            <a:avLst>
              <a:gd name="adj" fmla="val 53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dirty="0"/>
          </a:p>
        </p:txBody>
      </p:sp>
      <p:sp>
        <p:nvSpPr>
          <p:cNvPr id="11" name="Rectangle : coins arrondis 10">
            <a:extLst>
              <a:ext uri="{FF2B5EF4-FFF2-40B4-BE49-F238E27FC236}">
                <a16:creationId xmlns:a16="http://schemas.microsoft.com/office/drawing/2014/main" id="{51F25062-D874-4744-B116-4449DAF8045A}"/>
              </a:ext>
            </a:extLst>
          </p:cNvPr>
          <p:cNvSpPr/>
          <p:nvPr/>
        </p:nvSpPr>
        <p:spPr>
          <a:xfrm>
            <a:off x="8182947" y="1343608"/>
            <a:ext cx="3862038" cy="461665"/>
          </a:xfrm>
          <a:prstGeom prst="roundRect">
            <a:avLst>
              <a:gd name="adj" fmla="val 2358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Javascript</a:t>
            </a:r>
          </a:p>
        </p:txBody>
      </p:sp>
      <p:cxnSp>
        <p:nvCxnSpPr>
          <p:cNvPr id="12" name="Connecteur droit avec flèche 11">
            <a:extLst>
              <a:ext uri="{FF2B5EF4-FFF2-40B4-BE49-F238E27FC236}">
                <a16:creationId xmlns:a16="http://schemas.microsoft.com/office/drawing/2014/main" id="{99873BFE-2DDF-43F7-8E13-BBFE6EC44C12}"/>
              </a:ext>
            </a:extLst>
          </p:cNvPr>
          <p:cNvCxnSpPr>
            <a:cxnSpLocks/>
          </p:cNvCxnSpPr>
          <p:nvPr/>
        </p:nvCxnSpPr>
        <p:spPr>
          <a:xfrm>
            <a:off x="5230528" y="1320281"/>
            <a:ext cx="0" cy="3630486"/>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AF95F9D5-AD8F-4BDC-8C6A-DC53217F7977}"/>
              </a:ext>
            </a:extLst>
          </p:cNvPr>
          <p:cNvSpPr txBox="1"/>
          <p:nvPr/>
        </p:nvSpPr>
        <p:spPr>
          <a:xfrm>
            <a:off x="5134947" y="830482"/>
            <a:ext cx="1642185" cy="523220"/>
          </a:xfrm>
          <a:prstGeom prst="rect">
            <a:avLst/>
          </a:prstGeom>
          <a:noFill/>
        </p:spPr>
        <p:txBody>
          <a:bodyPr wrap="square" rtlCol="0">
            <a:spAutoFit/>
          </a:bodyPr>
          <a:lstStyle/>
          <a:p>
            <a:r>
              <a:rPr lang="fr-FR" sz="1400" dirty="0"/>
              <a:t>Lecture du fichier par le navigateur</a:t>
            </a:r>
          </a:p>
        </p:txBody>
      </p:sp>
      <p:cxnSp>
        <p:nvCxnSpPr>
          <p:cNvPr id="19" name="Connecteur : en angle 18">
            <a:extLst>
              <a:ext uri="{FF2B5EF4-FFF2-40B4-BE49-F238E27FC236}">
                <a16:creationId xmlns:a16="http://schemas.microsoft.com/office/drawing/2014/main" id="{C1EC5E24-2A38-41D3-B8E3-9FEF89470619}"/>
              </a:ext>
            </a:extLst>
          </p:cNvPr>
          <p:cNvCxnSpPr>
            <a:cxnSpLocks/>
            <a:stCxn id="9" idx="3"/>
            <a:endCxn id="11" idx="1"/>
          </p:cNvCxnSpPr>
          <p:nvPr/>
        </p:nvCxnSpPr>
        <p:spPr>
          <a:xfrm flipV="1">
            <a:off x="5066522" y="1574441"/>
            <a:ext cx="3116425" cy="3555841"/>
          </a:xfrm>
          <a:prstGeom prst="bentConnector3">
            <a:avLst>
              <a:gd name="adj1" fmla="val 50000"/>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a:extLst>
              <a:ext uri="{FF2B5EF4-FFF2-40B4-BE49-F238E27FC236}">
                <a16:creationId xmlns:a16="http://schemas.microsoft.com/office/drawing/2014/main" id="{2441B034-EDCC-49A7-9705-49B25528303C}"/>
              </a:ext>
            </a:extLst>
          </p:cNvPr>
          <p:cNvSpPr/>
          <p:nvPr/>
        </p:nvSpPr>
        <p:spPr>
          <a:xfrm>
            <a:off x="8200774" y="2035702"/>
            <a:ext cx="360000" cy="36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1</a:t>
            </a:r>
          </a:p>
        </p:txBody>
      </p:sp>
      <p:sp>
        <p:nvSpPr>
          <p:cNvPr id="24" name="Rectangle : coins arrondis 23">
            <a:extLst>
              <a:ext uri="{FF2B5EF4-FFF2-40B4-BE49-F238E27FC236}">
                <a16:creationId xmlns:a16="http://schemas.microsoft.com/office/drawing/2014/main" id="{CEC61A47-31AE-4DD1-8C90-7C76D70A4BD2}"/>
              </a:ext>
            </a:extLst>
          </p:cNvPr>
          <p:cNvSpPr/>
          <p:nvPr/>
        </p:nvSpPr>
        <p:spPr>
          <a:xfrm>
            <a:off x="8622319" y="1984870"/>
            <a:ext cx="1983475" cy="461665"/>
          </a:xfrm>
          <a:prstGeom prst="roundRect">
            <a:avLst>
              <a:gd name="adj" fmla="val 2358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Import de la cible</a:t>
            </a:r>
          </a:p>
        </p:txBody>
      </p:sp>
      <p:cxnSp>
        <p:nvCxnSpPr>
          <p:cNvPr id="26" name="Connecteur : en angle 25">
            <a:extLst>
              <a:ext uri="{FF2B5EF4-FFF2-40B4-BE49-F238E27FC236}">
                <a16:creationId xmlns:a16="http://schemas.microsoft.com/office/drawing/2014/main" id="{899FC227-9CF4-457C-9D1F-85C148D1CE2D}"/>
              </a:ext>
            </a:extLst>
          </p:cNvPr>
          <p:cNvCxnSpPr>
            <a:cxnSpLocks/>
            <a:endCxn id="23" idx="2"/>
          </p:cNvCxnSpPr>
          <p:nvPr/>
        </p:nvCxnSpPr>
        <p:spPr>
          <a:xfrm flipV="1">
            <a:off x="4338735" y="2215702"/>
            <a:ext cx="3862039" cy="1136659"/>
          </a:xfrm>
          <a:prstGeom prst="bentConnector3">
            <a:avLst>
              <a:gd name="adj1" fmla="val 69328"/>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9" name="Ellipse 28">
            <a:extLst>
              <a:ext uri="{FF2B5EF4-FFF2-40B4-BE49-F238E27FC236}">
                <a16:creationId xmlns:a16="http://schemas.microsoft.com/office/drawing/2014/main" id="{D999B920-D3BE-4A89-AC79-FFC8D5E3E31C}"/>
              </a:ext>
            </a:extLst>
          </p:cNvPr>
          <p:cNvSpPr/>
          <p:nvPr/>
        </p:nvSpPr>
        <p:spPr>
          <a:xfrm>
            <a:off x="8213984" y="2590749"/>
            <a:ext cx="360000" cy="36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2</a:t>
            </a:r>
          </a:p>
        </p:txBody>
      </p:sp>
      <p:sp>
        <p:nvSpPr>
          <p:cNvPr id="30" name="Rectangle : coins arrondis 29">
            <a:extLst>
              <a:ext uri="{FF2B5EF4-FFF2-40B4-BE49-F238E27FC236}">
                <a16:creationId xmlns:a16="http://schemas.microsoft.com/office/drawing/2014/main" id="{9E4D7D63-4A30-483C-B646-41F50DCFE756}"/>
              </a:ext>
            </a:extLst>
          </p:cNvPr>
          <p:cNvSpPr/>
          <p:nvPr/>
        </p:nvSpPr>
        <p:spPr>
          <a:xfrm>
            <a:off x="8606216" y="2553198"/>
            <a:ext cx="3015500" cy="461665"/>
          </a:xfrm>
          <a:prstGeom prst="roundRect">
            <a:avLst>
              <a:gd name="adj" fmla="val 2358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Modification des attribut</a:t>
            </a:r>
          </a:p>
        </p:txBody>
      </p:sp>
      <p:sp>
        <p:nvSpPr>
          <p:cNvPr id="31" name="Ellipse 30">
            <a:extLst>
              <a:ext uri="{FF2B5EF4-FFF2-40B4-BE49-F238E27FC236}">
                <a16:creationId xmlns:a16="http://schemas.microsoft.com/office/drawing/2014/main" id="{A00D93F7-FBF5-4E96-80E9-89EB9E38BF6A}"/>
              </a:ext>
            </a:extLst>
          </p:cNvPr>
          <p:cNvSpPr/>
          <p:nvPr/>
        </p:nvSpPr>
        <p:spPr>
          <a:xfrm>
            <a:off x="8134613" y="3405710"/>
            <a:ext cx="439371" cy="4254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600" b="1" dirty="0">
                <a:solidFill>
                  <a:schemeClr val="tx1"/>
                </a:solidFill>
              </a:rPr>
              <a:t>2</a:t>
            </a:r>
            <a:r>
              <a:rPr lang="fr-FR" sz="1600" b="1" baseline="-25000" dirty="0">
                <a:solidFill>
                  <a:schemeClr val="tx1"/>
                </a:solidFill>
              </a:rPr>
              <a:t>bis</a:t>
            </a:r>
          </a:p>
        </p:txBody>
      </p:sp>
      <p:sp>
        <p:nvSpPr>
          <p:cNvPr id="32" name="Rectangle : coins arrondis 31">
            <a:extLst>
              <a:ext uri="{FF2B5EF4-FFF2-40B4-BE49-F238E27FC236}">
                <a16:creationId xmlns:a16="http://schemas.microsoft.com/office/drawing/2014/main" id="{017D91D5-1364-46B6-A9F8-87B15F2519F4}"/>
              </a:ext>
            </a:extLst>
          </p:cNvPr>
          <p:cNvSpPr/>
          <p:nvPr/>
        </p:nvSpPr>
        <p:spPr>
          <a:xfrm>
            <a:off x="8625013" y="3352361"/>
            <a:ext cx="3419972" cy="597622"/>
          </a:xfrm>
          <a:prstGeom prst="roundRect">
            <a:avLst>
              <a:gd name="adj" fmla="val 2358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fr-FR" dirty="0"/>
              <a:t>Création d’un élément html au sein du JS</a:t>
            </a:r>
          </a:p>
        </p:txBody>
      </p:sp>
      <p:cxnSp>
        <p:nvCxnSpPr>
          <p:cNvPr id="33" name="Connecteur : en angle 32">
            <a:extLst>
              <a:ext uri="{FF2B5EF4-FFF2-40B4-BE49-F238E27FC236}">
                <a16:creationId xmlns:a16="http://schemas.microsoft.com/office/drawing/2014/main" id="{16FE7B96-5818-4B77-9B00-A8612B05AA55}"/>
              </a:ext>
            </a:extLst>
          </p:cNvPr>
          <p:cNvCxnSpPr>
            <a:cxnSpLocks/>
            <a:stCxn id="29" idx="2"/>
          </p:cNvCxnSpPr>
          <p:nvPr/>
        </p:nvCxnSpPr>
        <p:spPr>
          <a:xfrm rot="10800000" flipV="1">
            <a:off x="4338736" y="2770748"/>
            <a:ext cx="3875249" cy="850607"/>
          </a:xfrm>
          <a:prstGeom prst="bentConnector3">
            <a:avLst>
              <a:gd name="adj1" fmla="val 20582"/>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sp>
        <p:nvSpPr>
          <p:cNvPr id="42" name="Ellipse 41">
            <a:extLst>
              <a:ext uri="{FF2B5EF4-FFF2-40B4-BE49-F238E27FC236}">
                <a16:creationId xmlns:a16="http://schemas.microsoft.com/office/drawing/2014/main" id="{BA113225-C63D-4D4F-BA7F-0D94F899FE82}"/>
              </a:ext>
            </a:extLst>
          </p:cNvPr>
          <p:cNvSpPr/>
          <p:nvPr/>
        </p:nvSpPr>
        <p:spPr>
          <a:xfrm>
            <a:off x="8126980" y="4117985"/>
            <a:ext cx="447004" cy="36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b="1" dirty="0">
                <a:solidFill>
                  <a:schemeClr val="tx1"/>
                </a:solidFill>
              </a:rPr>
              <a:t>3</a:t>
            </a:r>
            <a:r>
              <a:rPr lang="fr-FR" b="1" baseline="-25000" dirty="0">
                <a:solidFill>
                  <a:schemeClr val="tx1"/>
                </a:solidFill>
              </a:rPr>
              <a:t>bis</a:t>
            </a:r>
            <a:endParaRPr lang="fr-FR" b="1" dirty="0">
              <a:solidFill>
                <a:schemeClr val="tx1"/>
              </a:solidFill>
            </a:endParaRPr>
          </a:p>
        </p:txBody>
      </p:sp>
      <p:sp>
        <p:nvSpPr>
          <p:cNvPr id="43" name="Rectangle : coins arrondis 42">
            <a:extLst>
              <a:ext uri="{FF2B5EF4-FFF2-40B4-BE49-F238E27FC236}">
                <a16:creationId xmlns:a16="http://schemas.microsoft.com/office/drawing/2014/main" id="{C3CCE24B-49EC-4B78-85C5-8401CFC76FB6}"/>
              </a:ext>
            </a:extLst>
          </p:cNvPr>
          <p:cNvSpPr/>
          <p:nvPr/>
        </p:nvSpPr>
        <p:spPr>
          <a:xfrm>
            <a:off x="8606216" y="4080434"/>
            <a:ext cx="3015500" cy="461665"/>
          </a:xfrm>
          <a:prstGeom prst="roundRect">
            <a:avLst>
              <a:gd name="adj" fmla="val 2358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Ajout d’attribut</a:t>
            </a:r>
          </a:p>
        </p:txBody>
      </p:sp>
      <p:sp>
        <p:nvSpPr>
          <p:cNvPr id="44" name="Ellipse 43">
            <a:extLst>
              <a:ext uri="{FF2B5EF4-FFF2-40B4-BE49-F238E27FC236}">
                <a16:creationId xmlns:a16="http://schemas.microsoft.com/office/drawing/2014/main" id="{091AD05E-CC74-4150-9A42-BB56DD701816}"/>
              </a:ext>
            </a:extLst>
          </p:cNvPr>
          <p:cNvSpPr/>
          <p:nvPr/>
        </p:nvSpPr>
        <p:spPr>
          <a:xfrm>
            <a:off x="8134613" y="4721836"/>
            <a:ext cx="423852" cy="3600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b="1" dirty="0">
                <a:solidFill>
                  <a:schemeClr val="tx1"/>
                </a:solidFill>
              </a:rPr>
              <a:t>4</a:t>
            </a:r>
            <a:r>
              <a:rPr lang="fr-FR" b="1" baseline="-25000" dirty="0">
                <a:solidFill>
                  <a:schemeClr val="tx1"/>
                </a:solidFill>
              </a:rPr>
              <a:t>bis</a:t>
            </a:r>
            <a:endParaRPr lang="fr-FR" b="1" dirty="0">
              <a:solidFill>
                <a:schemeClr val="tx1"/>
              </a:solidFill>
            </a:endParaRPr>
          </a:p>
        </p:txBody>
      </p:sp>
      <p:sp>
        <p:nvSpPr>
          <p:cNvPr id="45" name="Rectangle : coins arrondis 44">
            <a:extLst>
              <a:ext uri="{FF2B5EF4-FFF2-40B4-BE49-F238E27FC236}">
                <a16:creationId xmlns:a16="http://schemas.microsoft.com/office/drawing/2014/main" id="{1554E6F2-45B3-4F29-8D58-E9E86ECB718C}"/>
              </a:ext>
            </a:extLst>
          </p:cNvPr>
          <p:cNvSpPr/>
          <p:nvPr/>
        </p:nvSpPr>
        <p:spPr>
          <a:xfrm>
            <a:off x="8622318" y="4644017"/>
            <a:ext cx="3419971" cy="461665"/>
          </a:xfrm>
          <a:prstGeom prst="roundRect">
            <a:avLst>
              <a:gd name="adj" fmla="val 2358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Envoi de l’élément vers la cible</a:t>
            </a:r>
          </a:p>
        </p:txBody>
      </p:sp>
      <p:cxnSp>
        <p:nvCxnSpPr>
          <p:cNvPr id="46" name="Connecteur : en angle 45">
            <a:extLst>
              <a:ext uri="{FF2B5EF4-FFF2-40B4-BE49-F238E27FC236}">
                <a16:creationId xmlns:a16="http://schemas.microsoft.com/office/drawing/2014/main" id="{FF430394-0290-41E0-88BB-FB74EA91E26A}"/>
              </a:ext>
            </a:extLst>
          </p:cNvPr>
          <p:cNvCxnSpPr>
            <a:cxnSpLocks/>
            <a:stCxn id="44" idx="2"/>
          </p:cNvCxnSpPr>
          <p:nvPr/>
        </p:nvCxnSpPr>
        <p:spPr>
          <a:xfrm rot="10800000">
            <a:off x="4306503" y="3950812"/>
            <a:ext cx="3828110" cy="951025"/>
          </a:xfrm>
          <a:prstGeom prst="bentConnector3">
            <a:avLst>
              <a:gd name="adj1" fmla="val 50000"/>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27" name="ZoneTexte 26">
            <a:extLst>
              <a:ext uri="{FF2B5EF4-FFF2-40B4-BE49-F238E27FC236}">
                <a16:creationId xmlns:a16="http://schemas.microsoft.com/office/drawing/2014/main" id="{5207F90A-9AD0-4609-ADE1-B5CA54B3A1B8}"/>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52541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CBB1AD-CBAA-4F70-A4B4-B5787D08579E}"/>
              </a:ext>
            </a:extLst>
          </p:cNvPr>
          <p:cNvSpPr/>
          <p:nvPr/>
        </p:nvSpPr>
        <p:spPr>
          <a:xfrm>
            <a:off x="1970940" y="567784"/>
            <a:ext cx="10026163" cy="5866350"/>
          </a:xfrm>
          <a:prstGeom prst="rect">
            <a:avLst/>
          </a:prstGeom>
        </p:spPr>
        <p:txBody>
          <a:bodyPr wrap="square">
            <a:spAutoFit/>
          </a:bodyPr>
          <a:lstStyle/>
          <a:p>
            <a:pPr marL="285750" indent="-285750">
              <a:lnSpc>
                <a:spcPct val="150000"/>
              </a:lnSpc>
              <a:buFont typeface="Arial" panose="020B0604020202020204" pitchFamily="34" charset="0"/>
              <a:buChar char="•"/>
            </a:pPr>
            <a:r>
              <a:rPr lang="fr-FR" u="sng" dirty="0"/>
              <a:t>Sélectionner </a:t>
            </a:r>
            <a:r>
              <a:rPr lang="fr-FR" b="1" u="sng" dirty="0"/>
              <a:t>&lt;p id="hello"&gt;&lt;/p&gt; </a:t>
            </a:r>
            <a:r>
              <a:rPr lang="fr-FR" u="sng" dirty="0"/>
              <a:t>:</a:t>
            </a:r>
          </a:p>
          <a:p>
            <a:pPr lvl="1">
              <a:lnSpc>
                <a:spcPct val="150000"/>
              </a:lnSpc>
            </a:pPr>
            <a:endParaRPr lang="fr-FR" u="sng" dirty="0"/>
          </a:p>
          <a:p>
            <a:pPr lvl="1">
              <a:lnSpc>
                <a:spcPct val="150000"/>
              </a:lnSpc>
            </a:pPr>
            <a:endParaRPr lang="fr-FR" u="sng" dirty="0"/>
          </a:p>
          <a:p>
            <a:pPr marL="742950" lvl="1" indent="-285750">
              <a:lnSpc>
                <a:spcPct val="150000"/>
              </a:lnSpc>
              <a:buFont typeface="Arial" panose="020B0604020202020204" pitchFamily="34" charset="0"/>
              <a:buChar char="•"/>
            </a:pPr>
            <a:endParaRPr lang="fr-FR" u="sng" dirty="0"/>
          </a:p>
          <a:p>
            <a:pPr marL="285750" indent="-285750">
              <a:lnSpc>
                <a:spcPct val="150000"/>
              </a:lnSpc>
              <a:buFont typeface="Arial" panose="020B0604020202020204" pitchFamily="34" charset="0"/>
              <a:buChar char="•"/>
            </a:pPr>
            <a:r>
              <a:rPr lang="fr-FR" u="sng" dirty="0"/>
              <a:t>Modifier le contenu de mon </a:t>
            </a:r>
            <a:r>
              <a:rPr lang="fr-FR" b="1" u="sng" dirty="0"/>
              <a:t>&lt;p id="hello"&gt;&lt;/p&gt; </a:t>
            </a:r>
            <a:r>
              <a:rPr lang="fr-FR" u="sng" dirty="0"/>
              <a:t>:</a:t>
            </a:r>
          </a:p>
          <a:p>
            <a:pPr marL="285750" indent="-285750">
              <a:lnSpc>
                <a:spcPct val="150000"/>
              </a:lnSpc>
              <a:buFont typeface="Arial" panose="020B0604020202020204" pitchFamily="34" charset="0"/>
              <a:buChar char="•"/>
            </a:pPr>
            <a:endParaRPr lang="fr-FR" u="sng" dirty="0">
              <a:sym typeface="Wingdings" panose="05000000000000000000" pitchFamily="2" charset="2"/>
            </a:endParaRPr>
          </a:p>
          <a:p>
            <a:pPr marL="285750" indent="-285750">
              <a:lnSpc>
                <a:spcPct val="150000"/>
              </a:lnSpc>
              <a:buFont typeface="Arial" panose="020B0604020202020204" pitchFamily="34" charset="0"/>
              <a:buChar char="•"/>
            </a:pPr>
            <a:endParaRPr lang="fr-FR" u="sng" dirty="0">
              <a:sym typeface="Wingdings" panose="05000000000000000000" pitchFamily="2" charset="2"/>
            </a:endParaRPr>
          </a:p>
          <a:p>
            <a:pPr marL="285750" indent="-285750">
              <a:lnSpc>
                <a:spcPct val="150000"/>
              </a:lnSpc>
              <a:buFont typeface="Arial" panose="020B0604020202020204" pitchFamily="34" charset="0"/>
              <a:buChar char="•"/>
            </a:pPr>
            <a:endParaRPr lang="fr-FR" u="sng" dirty="0">
              <a:sym typeface="Wingdings" panose="05000000000000000000" pitchFamily="2" charset="2"/>
            </a:endParaRPr>
          </a:p>
          <a:p>
            <a:pPr marL="285750" indent="-285750">
              <a:lnSpc>
                <a:spcPct val="150000"/>
              </a:lnSpc>
              <a:buFont typeface="Arial" panose="020B0604020202020204" pitchFamily="34" charset="0"/>
              <a:buChar char="•"/>
            </a:pPr>
            <a:r>
              <a:rPr lang="fr-FR" u="sng" dirty="0"/>
              <a:t>Modifier les attributs d'un </a:t>
            </a:r>
            <a:r>
              <a:rPr lang="fr-FR" b="1" u="sng" dirty="0"/>
              <a:t>&lt;a id="</a:t>
            </a:r>
            <a:r>
              <a:rPr lang="fr-FR" b="1" u="sng" dirty="0" err="1"/>
              <a:t>link</a:t>
            </a:r>
            <a:r>
              <a:rPr lang="fr-FR" b="1" u="sng" dirty="0"/>
              <a:t>" href=""&gt;Super lien&lt;/a&gt; </a:t>
            </a:r>
            <a:r>
              <a:rPr lang="fr-FR" u="sng" dirty="0"/>
              <a:t>:</a:t>
            </a:r>
          </a:p>
          <a:p>
            <a:pPr marL="285750" indent="-285750">
              <a:lnSpc>
                <a:spcPct val="150000"/>
              </a:lnSpc>
              <a:buFont typeface="Arial" panose="020B0604020202020204" pitchFamily="34" charset="0"/>
              <a:buChar char="•"/>
            </a:pPr>
            <a:endParaRPr lang="fr-FR" u="sng" dirty="0">
              <a:sym typeface="Wingdings" panose="05000000000000000000" pitchFamily="2" charset="2"/>
            </a:endParaRPr>
          </a:p>
          <a:p>
            <a:pPr marL="285750" indent="-285750">
              <a:lnSpc>
                <a:spcPct val="150000"/>
              </a:lnSpc>
              <a:buFont typeface="Arial" panose="020B0604020202020204" pitchFamily="34" charset="0"/>
              <a:buChar char="•"/>
            </a:pPr>
            <a:endParaRPr lang="fr-FR" u="sng" dirty="0">
              <a:sym typeface="Wingdings" panose="05000000000000000000" pitchFamily="2" charset="2"/>
            </a:endParaRPr>
          </a:p>
          <a:p>
            <a:pPr marL="285750" indent="-285750">
              <a:lnSpc>
                <a:spcPct val="150000"/>
              </a:lnSpc>
              <a:buFont typeface="Arial" panose="020B0604020202020204" pitchFamily="34" charset="0"/>
              <a:buChar char="•"/>
            </a:pPr>
            <a:endParaRPr lang="fr-FR" u="sng" dirty="0">
              <a:sym typeface="Wingdings" panose="05000000000000000000" pitchFamily="2" charset="2"/>
            </a:endParaRPr>
          </a:p>
          <a:p>
            <a:pPr marL="285750" indent="-285750">
              <a:lnSpc>
                <a:spcPct val="150000"/>
              </a:lnSpc>
              <a:buFont typeface="Arial" panose="020B0604020202020204" pitchFamily="34" charset="0"/>
              <a:buChar char="•"/>
            </a:pPr>
            <a:r>
              <a:rPr lang="fr-FR" u="sng" dirty="0">
                <a:sym typeface="Wingdings" panose="05000000000000000000" pitchFamily="2" charset="2"/>
              </a:rPr>
              <a:t>Créer un élément :</a:t>
            </a:r>
          </a:p>
          <a:p>
            <a:pPr marL="285750" indent="-285750">
              <a:lnSpc>
                <a:spcPct val="150000"/>
              </a:lnSpc>
              <a:buFont typeface="Arial" panose="020B0604020202020204" pitchFamily="34" charset="0"/>
              <a:buChar char="•"/>
            </a:pPr>
            <a:endParaRPr lang="fr-FR" dirty="0"/>
          </a:p>
        </p:txBody>
      </p:sp>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Quelques comparaisons entre JavaScript </a:t>
            </a:r>
            <a:r>
              <a:rPr lang="fr-FR" sz="2800" b="1" i="1" dirty="0" err="1"/>
              <a:t>Vanilla</a:t>
            </a:r>
            <a:r>
              <a:rPr lang="fr-FR" sz="2800" b="1" dirty="0"/>
              <a:t> et jQuery</a:t>
            </a:r>
          </a:p>
        </p:txBody>
      </p:sp>
      <p:pic>
        <p:nvPicPr>
          <p:cNvPr id="3" name="Image 2">
            <a:extLst>
              <a:ext uri="{FF2B5EF4-FFF2-40B4-BE49-F238E27FC236}">
                <a16:creationId xmlns:a16="http://schemas.microsoft.com/office/drawing/2014/main" id="{87102C2F-C6BD-431B-AF96-BB10EDB9CD34}"/>
              </a:ext>
            </a:extLst>
          </p:cNvPr>
          <p:cNvPicPr>
            <a:picLocks noChangeAspect="1"/>
          </p:cNvPicPr>
          <p:nvPr/>
        </p:nvPicPr>
        <p:blipFill>
          <a:blip r:embed="rId2"/>
          <a:stretch>
            <a:fillRect/>
          </a:stretch>
        </p:blipFill>
        <p:spPr>
          <a:xfrm>
            <a:off x="1970940" y="1188912"/>
            <a:ext cx="4569435" cy="759025"/>
          </a:xfrm>
          <a:prstGeom prst="rect">
            <a:avLst/>
          </a:prstGeom>
        </p:spPr>
      </p:pic>
      <p:pic>
        <p:nvPicPr>
          <p:cNvPr id="7" name="Image 6">
            <a:extLst>
              <a:ext uri="{FF2B5EF4-FFF2-40B4-BE49-F238E27FC236}">
                <a16:creationId xmlns:a16="http://schemas.microsoft.com/office/drawing/2014/main" id="{BCA0EBD2-09E6-4540-B1C3-9D89BB005923}"/>
              </a:ext>
            </a:extLst>
          </p:cNvPr>
          <p:cNvPicPr>
            <a:picLocks noChangeAspect="1"/>
          </p:cNvPicPr>
          <p:nvPr/>
        </p:nvPicPr>
        <p:blipFill>
          <a:blip r:embed="rId3"/>
          <a:stretch>
            <a:fillRect/>
          </a:stretch>
        </p:blipFill>
        <p:spPr>
          <a:xfrm>
            <a:off x="7530611" y="1256758"/>
            <a:ext cx="3002573" cy="532449"/>
          </a:xfrm>
          <a:prstGeom prst="rect">
            <a:avLst/>
          </a:prstGeom>
        </p:spPr>
      </p:pic>
      <p:pic>
        <p:nvPicPr>
          <p:cNvPr id="9" name="Image 8">
            <a:extLst>
              <a:ext uri="{FF2B5EF4-FFF2-40B4-BE49-F238E27FC236}">
                <a16:creationId xmlns:a16="http://schemas.microsoft.com/office/drawing/2014/main" id="{FDC41BF0-691C-4DFF-98D8-F150E3E6371F}"/>
              </a:ext>
            </a:extLst>
          </p:cNvPr>
          <p:cNvPicPr>
            <a:picLocks noChangeAspect="1"/>
          </p:cNvPicPr>
          <p:nvPr/>
        </p:nvPicPr>
        <p:blipFill>
          <a:blip r:embed="rId4"/>
          <a:stretch>
            <a:fillRect/>
          </a:stretch>
        </p:blipFill>
        <p:spPr>
          <a:xfrm>
            <a:off x="1970940" y="2879984"/>
            <a:ext cx="4607446" cy="666324"/>
          </a:xfrm>
          <a:prstGeom prst="rect">
            <a:avLst/>
          </a:prstGeom>
        </p:spPr>
      </p:pic>
      <p:pic>
        <p:nvPicPr>
          <p:cNvPr id="10" name="Image 9">
            <a:extLst>
              <a:ext uri="{FF2B5EF4-FFF2-40B4-BE49-F238E27FC236}">
                <a16:creationId xmlns:a16="http://schemas.microsoft.com/office/drawing/2014/main" id="{5F7732B7-5389-49D9-BA20-8A3B8AF8048E}"/>
              </a:ext>
            </a:extLst>
          </p:cNvPr>
          <p:cNvPicPr>
            <a:picLocks noChangeAspect="1"/>
          </p:cNvPicPr>
          <p:nvPr/>
        </p:nvPicPr>
        <p:blipFill>
          <a:blip r:embed="rId5"/>
          <a:stretch>
            <a:fillRect/>
          </a:stretch>
        </p:blipFill>
        <p:spPr>
          <a:xfrm>
            <a:off x="7530611" y="2921230"/>
            <a:ext cx="4306032" cy="628187"/>
          </a:xfrm>
          <a:prstGeom prst="rect">
            <a:avLst/>
          </a:prstGeom>
        </p:spPr>
      </p:pic>
      <p:pic>
        <p:nvPicPr>
          <p:cNvPr id="11" name="Image 10">
            <a:extLst>
              <a:ext uri="{FF2B5EF4-FFF2-40B4-BE49-F238E27FC236}">
                <a16:creationId xmlns:a16="http://schemas.microsoft.com/office/drawing/2014/main" id="{DEEC6491-355F-41F8-97E5-DC653AB6C727}"/>
              </a:ext>
            </a:extLst>
          </p:cNvPr>
          <p:cNvPicPr>
            <a:picLocks noChangeAspect="1"/>
          </p:cNvPicPr>
          <p:nvPr/>
        </p:nvPicPr>
        <p:blipFill>
          <a:blip r:embed="rId6"/>
          <a:stretch>
            <a:fillRect/>
          </a:stretch>
        </p:blipFill>
        <p:spPr>
          <a:xfrm>
            <a:off x="1970940" y="4527569"/>
            <a:ext cx="4830642" cy="591069"/>
          </a:xfrm>
          <a:prstGeom prst="rect">
            <a:avLst/>
          </a:prstGeom>
        </p:spPr>
      </p:pic>
      <p:pic>
        <p:nvPicPr>
          <p:cNvPr id="12" name="Image 11">
            <a:extLst>
              <a:ext uri="{FF2B5EF4-FFF2-40B4-BE49-F238E27FC236}">
                <a16:creationId xmlns:a16="http://schemas.microsoft.com/office/drawing/2014/main" id="{CB262119-F8CC-48B0-98D2-566B137A61FF}"/>
              </a:ext>
            </a:extLst>
          </p:cNvPr>
          <p:cNvPicPr>
            <a:picLocks noChangeAspect="1"/>
          </p:cNvPicPr>
          <p:nvPr/>
        </p:nvPicPr>
        <p:blipFill>
          <a:blip r:embed="rId7"/>
          <a:stretch>
            <a:fillRect/>
          </a:stretch>
        </p:blipFill>
        <p:spPr>
          <a:xfrm>
            <a:off x="7530611" y="4564181"/>
            <a:ext cx="4589833" cy="523220"/>
          </a:xfrm>
          <a:prstGeom prst="rect">
            <a:avLst/>
          </a:prstGeom>
        </p:spPr>
      </p:pic>
      <p:pic>
        <p:nvPicPr>
          <p:cNvPr id="13" name="Image 12">
            <a:extLst>
              <a:ext uri="{FF2B5EF4-FFF2-40B4-BE49-F238E27FC236}">
                <a16:creationId xmlns:a16="http://schemas.microsoft.com/office/drawing/2014/main" id="{10B48FC4-FBC5-4511-B80B-7C928A68DBB7}"/>
              </a:ext>
            </a:extLst>
          </p:cNvPr>
          <p:cNvPicPr>
            <a:picLocks noChangeAspect="1"/>
          </p:cNvPicPr>
          <p:nvPr/>
        </p:nvPicPr>
        <p:blipFill>
          <a:blip r:embed="rId8"/>
          <a:stretch>
            <a:fillRect/>
          </a:stretch>
        </p:blipFill>
        <p:spPr>
          <a:xfrm>
            <a:off x="1970940" y="6004031"/>
            <a:ext cx="4047025" cy="809405"/>
          </a:xfrm>
          <a:prstGeom prst="rect">
            <a:avLst/>
          </a:prstGeom>
        </p:spPr>
      </p:pic>
      <p:pic>
        <p:nvPicPr>
          <p:cNvPr id="14" name="Image 13">
            <a:extLst>
              <a:ext uri="{FF2B5EF4-FFF2-40B4-BE49-F238E27FC236}">
                <a16:creationId xmlns:a16="http://schemas.microsoft.com/office/drawing/2014/main" id="{51C1C96B-0FEB-41F4-9381-4D0BACA114A6}"/>
              </a:ext>
            </a:extLst>
          </p:cNvPr>
          <p:cNvPicPr>
            <a:picLocks noChangeAspect="1"/>
          </p:cNvPicPr>
          <p:nvPr/>
        </p:nvPicPr>
        <p:blipFill>
          <a:blip r:embed="rId9"/>
          <a:stretch>
            <a:fillRect/>
          </a:stretch>
        </p:blipFill>
        <p:spPr>
          <a:xfrm>
            <a:off x="7530611" y="6079340"/>
            <a:ext cx="2384293" cy="633588"/>
          </a:xfrm>
          <a:prstGeom prst="rect">
            <a:avLst/>
          </a:prstGeom>
        </p:spPr>
      </p:pic>
      <p:sp>
        <p:nvSpPr>
          <p:cNvPr id="15" name="ZoneTexte 14">
            <a:extLst>
              <a:ext uri="{FF2B5EF4-FFF2-40B4-BE49-F238E27FC236}">
                <a16:creationId xmlns:a16="http://schemas.microsoft.com/office/drawing/2014/main" id="{40E52DEC-B3A1-4A9E-AC98-8E4608DAEE3B}"/>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909122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Ajouter au DOM</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sp>
        <p:nvSpPr>
          <p:cNvPr id="7" name="ZoneTexte 6">
            <a:extLst>
              <a:ext uri="{FF2B5EF4-FFF2-40B4-BE49-F238E27FC236}">
                <a16:creationId xmlns:a16="http://schemas.microsoft.com/office/drawing/2014/main" id="{5B5693F7-508F-47C8-B7E2-C594C78D4CD1}"/>
              </a:ext>
            </a:extLst>
          </p:cNvPr>
          <p:cNvSpPr txBox="1"/>
          <p:nvPr/>
        </p:nvSpPr>
        <p:spPr>
          <a:xfrm>
            <a:off x="1948962" y="906480"/>
            <a:ext cx="7524750" cy="923330"/>
          </a:xfrm>
          <a:prstGeom prst="rect">
            <a:avLst/>
          </a:prstGeom>
          <a:noFill/>
        </p:spPr>
        <p:txBody>
          <a:bodyPr wrap="square" rtlCol="0">
            <a:spAutoFit/>
          </a:bodyPr>
          <a:lstStyle/>
          <a:p>
            <a:pPr marL="285750" indent="-285750">
              <a:buFont typeface="Arial" panose="020B0604020202020204" pitchFamily="34" charset="0"/>
              <a:buChar char="•"/>
            </a:pPr>
            <a:r>
              <a:rPr lang="fr-FR" u="sng" dirty="0"/>
              <a:t>Les méthodes .append(), .</a:t>
            </a:r>
            <a:r>
              <a:rPr lang="fr-FR" u="sng" dirty="0" err="1"/>
              <a:t>appendTo</a:t>
            </a:r>
            <a:r>
              <a:rPr lang="fr-FR" u="sng" dirty="0"/>
              <a:t>(), .</a:t>
            </a:r>
            <a:r>
              <a:rPr lang="fr-FR" u="sng" dirty="0" err="1"/>
              <a:t>prepend</a:t>
            </a:r>
            <a:r>
              <a:rPr lang="fr-FR" u="sng" dirty="0"/>
              <a:t>(), .</a:t>
            </a:r>
            <a:r>
              <a:rPr lang="fr-FR" u="sng" dirty="0" err="1"/>
              <a:t>prependTo</a:t>
            </a:r>
            <a:r>
              <a:rPr lang="fr-FR" u="sng" dirty="0"/>
              <a:t>() :</a:t>
            </a:r>
            <a:endParaRPr lang="fr-FR" dirty="0"/>
          </a:p>
          <a:p>
            <a:pPr marL="285750" indent="-285750">
              <a:buFont typeface="Arial" panose="020B0604020202020204" pitchFamily="34" charset="0"/>
              <a:buChar char="•"/>
            </a:pPr>
            <a:endParaRPr lang="fr-FR" dirty="0"/>
          </a:p>
          <a:p>
            <a:r>
              <a:rPr lang="fr-FR" sz="1600" i="1" dirty="0"/>
              <a:t>Exemple</a:t>
            </a:r>
          </a:p>
        </p:txBody>
      </p:sp>
      <p:pic>
        <p:nvPicPr>
          <p:cNvPr id="2" name="Image 1">
            <a:extLst>
              <a:ext uri="{FF2B5EF4-FFF2-40B4-BE49-F238E27FC236}">
                <a16:creationId xmlns:a16="http://schemas.microsoft.com/office/drawing/2014/main" id="{36E871E5-23D8-48DD-9666-63DB2F13E405}"/>
              </a:ext>
            </a:extLst>
          </p:cNvPr>
          <p:cNvPicPr>
            <a:picLocks noChangeAspect="1"/>
          </p:cNvPicPr>
          <p:nvPr/>
        </p:nvPicPr>
        <p:blipFill>
          <a:blip r:embed="rId4"/>
          <a:stretch>
            <a:fillRect/>
          </a:stretch>
        </p:blipFill>
        <p:spPr>
          <a:xfrm>
            <a:off x="2044212" y="1829810"/>
            <a:ext cx="3295650" cy="2247034"/>
          </a:xfrm>
          <a:prstGeom prst="rect">
            <a:avLst/>
          </a:prstGeom>
        </p:spPr>
      </p:pic>
      <p:sp>
        <p:nvSpPr>
          <p:cNvPr id="3" name="Rectangle 2">
            <a:extLst>
              <a:ext uri="{FF2B5EF4-FFF2-40B4-BE49-F238E27FC236}">
                <a16:creationId xmlns:a16="http://schemas.microsoft.com/office/drawing/2014/main" id="{BC8D54CE-E7E4-40D6-A3E5-36B364EE4AAD}"/>
              </a:ext>
            </a:extLst>
          </p:cNvPr>
          <p:cNvSpPr/>
          <p:nvPr/>
        </p:nvSpPr>
        <p:spPr>
          <a:xfrm>
            <a:off x="6631599" y="1607192"/>
            <a:ext cx="4909038" cy="792781"/>
          </a:xfrm>
          <a:prstGeom prst="rect">
            <a:avLst/>
          </a:prstGeom>
        </p:spPr>
        <p:txBody>
          <a:bodyPr wrap="square">
            <a:spAutoFit/>
          </a:bodyPr>
          <a:lstStyle/>
          <a:p>
            <a:pPr>
              <a:lnSpc>
                <a:spcPct val="150000"/>
              </a:lnSpc>
            </a:pPr>
            <a:r>
              <a:rPr lang="fr-FR" sz="1600" i="1" dirty="0" err="1"/>
              <a:t>prepend</a:t>
            </a:r>
            <a:r>
              <a:rPr lang="fr-FR" sz="1600" i="1" dirty="0"/>
              <a:t>() et </a:t>
            </a:r>
            <a:r>
              <a:rPr lang="fr-FR" sz="1600" i="1" dirty="0" err="1"/>
              <a:t>prependTo</a:t>
            </a:r>
            <a:r>
              <a:rPr lang="fr-FR" sz="1600" i="1" dirty="0"/>
              <a:t>() fonctionnent comme append() et </a:t>
            </a:r>
            <a:r>
              <a:rPr lang="fr-FR" sz="1600" i="1" dirty="0" err="1"/>
              <a:t>appendTo</a:t>
            </a:r>
            <a:r>
              <a:rPr lang="fr-FR" sz="1600" i="1" dirty="0"/>
              <a:t>() mais placent les éléments au début.</a:t>
            </a:r>
          </a:p>
        </p:txBody>
      </p:sp>
      <p:pic>
        <p:nvPicPr>
          <p:cNvPr id="4" name="Image 3">
            <a:extLst>
              <a:ext uri="{FF2B5EF4-FFF2-40B4-BE49-F238E27FC236}">
                <a16:creationId xmlns:a16="http://schemas.microsoft.com/office/drawing/2014/main" id="{7305DE15-D8A9-44EC-BA84-0363ADE94EFE}"/>
              </a:ext>
            </a:extLst>
          </p:cNvPr>
          <p:cNvPicPr>
            <a:picLocks noChangeAspect="1"/>
          </p:cNvPicPr>
          <p:nvPr/>
        </p:nvPicPr>
        <p:blipFill>
          <a:blip r:embed="rId5"/>
          <a:stretch>
            <a:fillRect/>
          </a:stretch>
        </p:blipFill>
        <p:spPr>
          <a:xfrm>
            <a:off x="1950711" y="4701408"/>
            <a:ext cx="7330751" cy="2112028"/>
          </a:xfrm>
          <a:prstGeom prst="rect">
            <a:avLst/>
          </a:prstGeom>
        </p:spPr>
      </p:pic>
      <p:sp>
        <p:nvSpPr>
          <p:cNvPr id="10" name="Rectangle 9">
            <a:extLst>
              <a:ext uri="{FF2B5EF4-FFF2-40B4-BE49-F238E27FC236}">
                <a16:creationId xmlns:a16="http://schemas.microsoft.com/office/drawing/2014/main" id="{4FE5EAF4-62E1-4E7D-8910-BBE425A29A5E}"/>
              </a:ext>
            </a:extLst>
          </p:cNvPr>
          <p:cNvSpPr/>
          <p:nvPr/>
        </p:nvSpPr>
        <p:spPr>
          <a:xfrm>
            <a:off x="1948962" y="4362854"/>
            <a:ext cx="1089081" cy="338554"/>
          </a:xfrm>
          <a:prstGeom prst="rect">
            <a:avLst/>
          </a:prstGeom>
        </p:spPr>
        <p:txBody>
          <a:bodyPr wrap="none">
            <a:spAutoFit/>
          </a:bodyPr>
          <a:lstStyle/>
          <a:p>
            <a:r>
              <a:rPr lang="fr-FR" sz="1600" i="1" dirty="0"/>
              <a:t>Explication</a:t>
            </a:r>
          </a:p>
        </p:txBody>
      </p:sp>
      <p:sp>
        <p:nvSpPr>
          <p:cNvPr id="9" name="ZoneTexte 8">
            <a:extLst>
              <a:ext uri="{FF2B5EF4-FFF2-40B4-BE49-F238E27FC236}">
                <a16:creationId xmlns:a16="http://schemas.microsoft.com/office/drawing/2014/main" id="{5957A0E3-B5FB-4B15-9743-E4268DAB0C82}"/>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21601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A vous de jouer – Premier </a:t>
            </a:r>
            <a:r>
              <a:rPr lang="fr-FR" sz="2800" b="1"/>
              <a:t>Hello World</a:t>
            </a:r>
            <a:endParaRPr lang="fr-FR" sz="2800" b="1" dirty="0"/>
          </a:p>
        </p:txBody>
      </p:sp>
      <p:sp>
        <p:nvSpPr>
          <p:cNvPr id="2" name="ZoneTexte 1">
            <a:extLst>
              <a:ext uri="{FF2B5EF4-FFF2-40B4-BE49-F238E27FC236}">
                <a16:creationId xmlns:a16="http://schemas.microsoft.com/office/drawing/2014/main" id="{5E004232-F485-4C76-82A0-D74AE44C934B}"/>
              </a:ext>
            </a:extLst>
          </p:cNvPr>
          <p:cNvSpPr txBox="1"/>
          <p:nvPr/>
        </p:nvSpPr>
        <p:spPr>
          <a:xfrm>
            <a:off x="2033588" y="1042988"/>
            <a:ext cx="7258050" cy="3892732"/>
          </a:xfrm>
          <a:prstGeom prst="rect">
            <a:avLst/>
          </a:prstGeom>
          <a:noFill/>
        </p:spPr>
        <p:txBody>
          <a:bodyPr wrap="square" rtlCol="0">
            <a:spAutoFit/>
          </a:bodyPr>
          <a:lstStyle/>
          <a:p>
            <a:pPr>
              <a:lnSpc>
                <a:spcPct val="200000"/>
              </a:lnSpc>
            </a:pPr>
            <a:r>
              <a:rPr lang="fr-FR" dirty="0"/>
              <a:t>1- Créer un dossier sur votre bureau</a:t>
            </a:r>
          </a:p>
          <a:p>
            <a:pPr>
              <a:lnSpc>
                <a:spcPct val="200000"/>
              </a:lnSpc>
            </a:pPr>
            <a:r>
              <a:rPr lang="fr-FR" dirty="0"/>
              <a:t>2- L’ouvrir avec votre éditeur de code</a:t>
            </a:r>
          </a:p>
          <a:p>
            <a:pPr>
              <a:lnSpc>
                <a:spcPct val="200000"/>
              </a:lnSpc>
            </a:pPr>
            <a:r>
              <a:rPr lang="fr-FR" dirty="0"/>
              <a:t>3- Créer un fichier index.html</a:t>
            </a:r>
          </a:p>
          <a:p>
            <a:pPr>
              <a:lnSpc>
                <a:spcPct val="200000"/>
              </a:lnSpc>
            </a:pPr>
            <a:r>
              <a:rPr lang="fr-FR" dirty="0"/>
              <a:t>4- Créer un dossier css et un dossier </a:t>
            </a:r>
            <a:r>
              <a:rPr lang="fr-FR" dirty="0" err="1"/>
              <a:t>js</a:t>
            </a:r>
            <a:endParaRPr lang="fr-FR" dirty="0"/>
          </a:p>
          <a:p>
            <a:pPr>
              <a:lnSpc>
                <a:spcPct val="200000"/>
              </a:lnSpc>
            </a:pPr>
            <a:r>
              <a:rPr lang="fr-FR" dirty="0"/>
              <a:t>5- Dans chacun, créer un fichier style.css et un fichier test.js</a:t>
            </a:r>
          </a:p>
          <a:p>
            <a:pPr>
              <a:lnSpc>
                <a:spcPct val="200000"/>
              </a:lnSpc>
            </a:pPr>
            <a:r>
              <a:rPr lang="fr-FR" dirty="0"/>
              <a:t>6- Commencer à écrire le HTML avec un </a:t>
            </a:r>
            <a:r>
              <a:rPr lang="fr-FR" dirty="0" err="1"/>
              <a:t>HelloWorld</a:t>
            </a:r>
            <a:r>
              <a:rPr lang="fr-FR" dirty="0"/>
              <a:t> dans un h1</a:t>
            </a:r>
          </a:p>
          <a:p>
            <a:pPr>
              <a:lnSpc>
                <a:spcPct val="200000"/>
              </a:lnSpc>
            </a:pPr>
            <a:r>
              <a:rPr lang="fr-FR" dirty="0"/>
              <a:t>7- Importer le fichier css et le fichier </a:t>
            </a:r>
            <a:r>
              <a:rPr lang="fr-FR" dirty="0" err="1"/>
              <a:t>js</a:t>
            </a:r>
            <a:r>
              <a:rPr lang="fr-FR" dirty="0"/>
              <a:t> dans le fichier HMTL</a:t>
            </a:r>
          </a:p>
        </p:txBody>
      </p:sp>
      <p:pic>
        <p:nvPicPr>
          <p:cNvPr id="10" name="Image 9">
            <a:extLst>
              <a:ext uri="{FF2B5EF4-FFF2-40B4-BE49-F238E27FC236}">
                <a16:creationId xmlns:a16="http://schemas.microsoft.com/office/drawing/2014/main" id="{D78AC24E-3977-4658-9572-09F00B88E92B}"/>
              </a:ext>
            </a:extLst>
          </p:cNvPr>
          <p:cNvPicPr>
            <a:picLocks noChangeAspect="1"/>
          </p:cNvPicPr>
          <p:nvPr/>
        </p:nvPicPr>
        <p:blipFill>
          <a:blip r:embed="rId2"/>
          <a:stretch>
            <a:fillRect/>
          </a:stretch>
        </p:blipFill>
        <p:spPr>
          <a:xfrm>
            <a:off x="8239313" y="1220480"/>
            <a:ext cx="3612554" cy="3985218"/>
          </a:xfrm>
          <a:prstGeom prst="rect">
            <a:avLst/>
          </a:prstGeom>
        </p:spPr>
      </p:pic>
      <p:sp>
        <p:nvSpPr>
          <p:cNvPr id="6" name="ZoneTexte 5">
            <a:extLst>
              <a:ext uri="{FF2B5EF4-FFF2-40B4-BE49-F238E27FC236}">
                <a16:creationId xmlns:a16="http://schemas.microsoft.com/office/drawing/2014/main" id="{3C11B118-5E28-4DAA-A47C-4CF68F747194}"/>
              </a:ext>
            </a:extLst>
          </p:cNvPr>
          <p:cNvSpPr txBox="1"/>
          <p:nvPr/>
        </p:nvSpPr>
        <p:spPr>
          <a:xfrm>
            <a:off x="-35560" y="1244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4218689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A vous de jouer </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sp>
        <p:nvSpPr>
          <p:cNvPr id="7" name="ZoneTexte 6">
            <a:extLst>
              <a:ext uri="{FF2B5EF4-FFF2-40B4-BE49-F238E27FC236}">
                <a16:creationId xmlns:a16="http://schemas.microsoft.com/office/drawing/2014/main" id="{5B5693F7-508F-47C8-B7E2-C594C78D4CD1}"/>
              </a:ext>
            </a:extLst>
          </p:cNvPr>
          <p:cNvSpPr txBox="1"/>
          <p:nvPr/>
        </p:nvSpPr>
        <p:spPr>
          <a:xfrm>
            <a:off x="1948962" y="906480"/>
            <a:ext cx="7524750" cy="2308324"/>
          </a:xfrm>
          <a:prstGeom prst="rect">
            <a:avLst/>
          </a:prstGeom>
          <a:noFill/>
        </p:spPr>
        <p:txBody>
          <a:bodyPr wrap="square" rtlCol="0">
            <a:spAutoFit/>
          </a:bodyPr>
          <a:lstStyle/>
          <a:p>
            <a:pPr marL="285750" indent="-285750">
              <a:buFont typeface="Arial" panose="020B0604020202020204" pitchFamily="34" charset="0"/>
              <a:buChar char="•"/>
            </a:pPr>
            <a:r>
              <a:rPr lang="fr-FR" u="sng" dirty="0"/>
              <a:t>Consigne</a:t>
            </a:r>
            <a:r>
              <a:rPr lang="fr-FR" dirty="0"/>
              <a:t> :</a:t>
            </a:r>
          </a:p>
          <a:p>
            <a:pPr marL="800100" lvl="1" indent="-342900">
              <a:buFont typeface="+mj-lt"/>
              <a:buAutoNum type="arabicPeriod"/>
            </a:pPr>
            <a:r>
              <a:rPr lang="fr-FR" dirty="0"/>
              <a:t>Aller télécharger une image .png sur google</a:t>
            </a:r>
          </a:p>
          <a:p>
            <a:pPr marL="800100" lvl="1" indent="-342900">
              <a:buFont typeface="+mj-lt"/>
              <a:buAutoNum type="arabicPeriod"/>
            </a:pPr>
            <a:r>
              <a:rPr lang="fr-FR" dirty="0"/>
              <a:t>Rajouter la à votre dossier de projet</a:t>
            </a:r>
          </a:p>
          <a:p>
            <a:pPr marL="800100" lvl="1" indent="-342900">
              <a:buFont typeface="+mj-lt"/>
              <a:buAutoNum type="arabicPeriod"/>
            </a:pPr>
            <a:r>
              <a:rPr lang="fr-FR" dirty="0"/>
              <a:t>Créer un élément html &lt;</a:t>
            </a:r>
            <a:r>
              <a:rPr lang="fr-FR" dirty="0" err="1"/>
              <a:t>img</a:t>
            </a:r>
            <a:r>
              <a:rPr lang="fr-FR" dirty="0"/>
              <a:t>&gt; dans votre javascript</a:t>
            </a:r>
          </a:p>
          <a:p>
            <a:pPr marL="800100" lvl="1" indent="-342900">
              <a:buFont typeface="+mj-lt"/>
              <a:buAutoNum type="arabicPeriod"/>
            </a:pPr>
            <a:r>
              <a:rPr lang="fr-FR" dirty="0"/>
              <a:t>Ajouter comme attribut un href pour le lier à l’image (depuis votre javascript)</a:t>
            </a:r>
          </a:p>
          <a:p>
            <a:pPr marL="800100" lvl="1" indent="-342900">
              <a:buFont typeface="+mj-lt"/>
              <a:buAutoNum type="arabicPeriod"/>
            </a:pPr>
            <a:r>
              <a:rPr lang="fr-FR" dirty="0"/>
              <a:t>Venez envoyer cette balise &lt;</a:t>
            </a:r>
            <a:r>
              <a:rPr lang="fr-FR" dirty="0" err="1"/>
              <a:t>img</a:t>
            </a:r>
            <a:r>
              <a:rPr lang="fr-FR" dirty="0"/>
              <a:t>&gt; vers le HTML (depuis votre javascript)</a:t>
            </a:r>
          </a:p>
        </p:txBody>
      </p:sp>
      <p:sp>
        <p:nvSpPr>
          <p:cNvPr id="12" name="ZoneTexte 11">
            <a:extLst>
              <a:ext uri="{FF2B5EF4-FFF2-40B4-BE49-F238E27FC236}">
                <a16:creationId xmlns:a16="http://schemas.microsoft.com/office/drawing/2014/main" id="{F73A8F58-DFA0-4334-B770-F56AAC1CC3F9}"/>
              </a:ext>
            </a:extLst>
          </p:cNvPr>
          <p:cNvSpPr txBox="1"/>
          <p:nvPr/>
        </p:nvSpPr>
        <p:spPr>
          <a:xfrm>
            <a:off x="1948962" y="3689363"/>
            <a:ext cx="3828359" cy="1015663"/>
          </a:xfrm>
          <a:prstGeom prst="rect">
            <a:avLst/>
          </a:prstGeom>
          <a:noFill/>
        </p:spPr>
        <p:txBody>
          <a:bodyPr wrap="square" rtlCol="0">
            <a:spAutoFit/>
          </a:bodyPr>
          <a:lstStyle/>
          <a:p>
            <a:pPr marL="342900" indent="-342900">
              <a:buFont typeface="Arial" panose="020B0604020202020204" pitchFamily="34" charset="0"/>
              <a:buChar char="•"/>
            </a:pPr>
            <a:r>
              <a:rPr lang="fr-FR" sz="2000" u="sng" dirty="0"/>
              <a:t>En utilisant :</a:t>
            </a:r>
          </a:p>
          <a:p>
            <a:br>
              <a:rPr lang="fr-FR" sz="2000" u="sng" dirty="0"/>
            </a:br>
            <a:r>
              <a:rPr lang="fr-FR" sz="2000" i="1" dirty="0"/>
              <a:t>$(), </a:t>
            </a:r>
            <a:r>
              <a:rPr lang="fr-FR" sz="2000" i="1" dirty="0" err="1"/>
              <a:t>attr</a:t>
            </a:r>
            <a:r>
              <a:rPr lang="fr-FR" sz="2000" i="1" dirty="0"/>
              <a:t>(), </a:t>
            </a:r>
            <a:r>
              <a:rPr lang="fr-FR" sz="2000" i="1" dirty="0" err="1"/>
              <a:t>appendTo</a:t>
            </a:r>
            <a:r>
              <a:rPr lang="fr-FR" sz="2000" i="1" dirty="0"/>
              <a:t>() …</a:t>
            </a:r>
            <a:endParaRPr lang="fr-FR" i="1" u="sng" dirty="0"/>
          </a:p>
        </p:txBody>
      </p:sp>
      <p:pic>
        <p:nvPicPr>
          <p:cNvPr id="3" name="Image 2">
            <a:extLst>
              <a:ext uri="{FF2B5EF4-FFF2-40B4-BE49-F238E27FC236}">
                <a16:creationId xmlns:a16="http://schemas.microsoft.com/office/drawing/2014/main" id="{A407C1B7-C4D2-4FC5-8C78-0EEEC44C9AF1}"/>
              </a:ext>
            </a:extLst>
          </p:cNvPr>
          <p:cNvPicPr>
            <a:picLocks noChangeAspect="1"/>
          </p:cNvPicPr>
          <p:nvPr/>
        </p:nvPicPr>
        <p:blipFill>
          <a:blip r:embed="rId4"/>
          <a:stretch>
            <a:fillRect/>
          </a:stretch>
        </p:blipFill>
        <p:spPr>
          <a:xfrm>
            <a:off x="9191145" y="1880816"/>
            <a:ext cx="2267909" cy="4182218"/>
          </a:xfrm>
          <a:prstGeom prst="rect">
            <a:avLst/>
          </a:prstGeom>
        </p:spPr>
      </p:pic>
      <p:sp>
        <p:nvSpPr>
          <p:cNvPr id="8" name="ZoneTexte 7">
            <a:extLst>
              <a:ext uri="{FF2B5EF4-FFF2-40B4-BE49-F238E27FC236}">
                <a16:creationId xmlns:a16="http://schemas.microsoft.com/office/drawing/2014/main" id="{A6AE5FA0-01D9-4246-943A-E23F41C6F275}"/>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948294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Modifier les attributs</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sp>
        <p:nvSpPr>
          <p:cNvPr id="7" name="ZoneTexte 6">
            <a:extLst>
              <a:ext uri="{FF2B5EF4-FFF2-40B4-BE49-F238E27FC236}">
                <a16:creationId xmlns:a16="http://schemas.microsoft.com/office/drawing/2014/main" id="{5B5693F7-508F-47C8-B7E2-C594C78D4CD1}"/>
              </a:ext>
            </a:extLst>
          </p:cNvPr>
          <p:cNvSpPr txBox="1"/>
          <p:nvPr/>
        </p:nvSpPr>
        <p:spPr>
          <a:xfrm>
            <a:off x="1948962" y="906480"/>
            <a:ext cx="7524750" cy="923330"/>
          </a:xfrm>
          <a:prstGeom prst="rect">
            <a:avLst/>
          </a:prstGeom>
          <a:noFill/>
        </p:spPr>
        <p:txBody>
          <a:bodyPr wrap="square" rtlCol="0">
            <a:spAutoFit/>
          </a:bodyPr>
          <a:lstStyle/>
          <a:p>
            <a:pPr marL="285750" indent="-285750">
              <a:buFont typeface="Arial" panose="020B0604020202020204" pitchFamily="34" charset="0"/>
              <a:buChar char="•"/>
            </a:pPr>
            <a:r>
              <a:rPr lang="fr-FR" u="sng" dirty="0"/>
              <a:t>Le css </a:t>
            </a:r>
            <a:r>
              <a:rPr lang="fr-FR" dirty="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16" name="ZoneTexte 15">
            <a:extLst>
              <a:ext uri="{FF2B5EF4-FFF2-40B4-BE49-F238E27FC236}">
                <a16:creationId xmlns:a16="http://schemas.microsoft.com/office/drawing/2014/main" id="{A5EBCBA3-250C-42F1-AFB3-576C93F358A5}"/>
              </a:ext>
            </a:extLst>
          </p:cNvPr>
          <p:cNvSpPr txBox="1"/>
          <p:nvPr/>
        </p:nvSpPr>
        <p:spPr>
          <a:xfrm>
            <a:off x="1948962" y="3748128"/>
            <a:ext cx="7524750" cy="923330"/>
          </a:xfrm>
          <a:prstGeom prst="rect">
            <a:avLst/>
          </a:prstGeom>
          <a:noFill/>
        </p:spPr>
        <p:txBody>
          <a:bodyPr wrap="square" rtlCol="0">
            <a:spAutoFit/>
          </a:bodyPr>
          <a:lstStyle/>
          <a:p>
            <a:pPr marL="285750" indent="-285750">
              <a:buFont typeface="Arial" panose="020B0604020202020204" pitchFamily="34" charset="0"/>
              <a:buChar char="•"/>
            </a:pPr>
            <a:r>
              <a:rPr lang="fr-FR" u="sng" dirty="0"/>
              <a:t>Les class </a:t>
            </a:r>
            <a:r>
              <a:rPr lang="fr-FR" dirty="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8" name="Image 7">
            <a:extLst>
              <a:ext uri="{FF2B5EF4-FFF2-40B4-BE49-F238E27FC236}">
                <a16:creationId xmlns:a16="http://schemas.microsoft.com/office/drawing/2014/main" id="{778BC609-E8A0-4D32-A64C-53F481D3B8A4}"/>
              </a:ext>
            </a:extLst>
          </p:cNvPr>
          <p:cNvPicPr>
            <a:picLocks noChangeAspect="1"/>
          </p:cNvPicPr>
          <p:nvPr/>
        </p:nvPicPr>
        <p:blipFill>
          <a:blip r:embed="rId4"/>
          <a:stretch>
            <a:fillRect/>
          </a:stretch>
        </p:blipFill>
        <p:spPr>
          <a:xfrm>
            <a:off x="2076084" y="4209793"/>
            <a:ext cx="3648442" cy="335888"/>
          </a:xfrm>
          <a:prstGeom prst="rect">
            <a:avLst/>
          </a:prstGeom>
        </p:spPr>
      </p:pic>
      <p:pic>
        <p:nvPicPr>
          <p:cNvPr id="9" name="Image 8">
            <a:extLst>
              <a:ext uri="{FF2B5EF4-FFF2-40B4-BE49-F238E27FC236}">
                <a16:creationId xmlns:a16="http://schemas.microsoft.com/office/drawing/2014/main" id="{96C58618-5BBC-4FB7-9C36-2FD953D6C8E4}"/>
              </a:ext>
            </a:extLst>
          </p:cNvPr>
          <p:cNvPicPr>
            <a:picLocks noChangeAspect="1"/>
          </p:cNvPicPr>
          <p:nvPr/>
        </p:nvPicPr>
        <p:blipFill>
          <a:blip r:embed="rId5"/>
          <a:stretch>
            <a:fillRect/>
          </a:stretch>
        </p:blipFill>
        <p:spPr>
          <a:xfrm>
            <a:off x="2076083" y="6255942"/>
            <a:ext cx="5782042" cy="373035"/>
          </a:xfrm>
          <a:prstGeom prst="rect">
            <a:avLst/>
          </a:prstGeom>
        </p:spPr>
      </p:pic>
      <p:cxnSp>
        <p:nvCxnSpPr>
          <p:cNvPr id="14" name="Connecteur droit avec flèche 13">
            <a:extLst>
              <a:ext uri="{FF2B5EF4-FFF2-40B4-BE49-F238E27FC236}">
                <a16:creationId xmlns:a16="http://schemas.microsoft.com/office/drawing/2014/main" id="{876BBF2B-A127-4F46-B83C-5B3331D85FFA}"/>
              </a:ext>
            </a:extLst>
          </p:cNvPr>
          <p:cNvCxnSpPr>
            <a:stCxn id="16" idx="2"/>
          </p:cNvCxnSpPr>
          <p:nvPr/>
        </p:nvCxnSpPr>
        <p:spPr>
          <a:xfrm>
            <a:off x="5711337" y="4671458"/>
            <a:ext cx="13189" cy="14761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7D12F9A0-E834-49DF-9900-D16CF156A46F}"/>
              </a:ext>
            </a:extLst>
          </p:cNvPr>
          <p:cNvPicPr>
            <a:picLocks noChangeAspect="1"/>
          </p:cNvPicPr>
          <p:nvPr/>
        </p:nvPicPr>
        <p:blipFill>
          <a:blip r:embed="rId6"/>
          <a:stretch>
            <a:fillRect/>
          </a:stretch>
        </p:blipFill>
        <p:spPr>
          <a:xfrm>
            <a:off x="2076083" y="1268889"/>
            <a:ext cx="5350103" cy="2145405"/>
          </a:xfrm>
          <a:prstGeom prst="rect">
            <a:avLst/>
          </a:prstGeom>
        </p:spPr>
      </p:pic>
      <p:pic>
        <p:nvPicPr>
          <p:cNvPr id="20" name="Image 19">
            <a:extLst>
              <a:ext uri="{FF2B5EF4-FFF2-40B4-BE49-F238E27FC236}">
                <a16:creationId xmlns:a16="http://schemas.microsoft.com/office/drawing/2014/main" id="{E782D250-E3C5-4E1B-A414-F6A62B7CCB90}"/>
              </a:ext>
            </a:extLst>
          </p:cNvPr>
          <p:cNvPicPr>
            <a:picLocks noChangeAspect="1"/>
          </p:cNvPicPr>
          <p:nvPr/>
        </p:nvPicPr>
        <p:blipFill>
          <a:blip r:embed="rId7"/>
          <a:stretch>
            <a:fillRect/>
          </a:stretch>
        </p:blipFill>
        <p:spPr>
          <a:xfrm>
            <a:off x="2076083" y="4623990"/>
            <a:ext cx="3241049" cy="1556274"/>
          </a:xfrm>
          <a:prstGeom prst="rect">
            <a:avLst/>
          </a:prstGeom>
        </p:spPr>
      </p:pic>
      <p:sp>
        <p:nvSpPr>
          <p:cNvPr id="11" name="ZoneTexte 10">
            <a:extLst>
              <a:ext uri="{FF2B5EF4-FFF2-40B4-BE49-F238E27FC236}">
                <a16:creationId xmlns:a16="http://schemas.microsoft.com/office/drawing/2014/main" id="{269D388E-A0E3-4E78-A423-2AF0947BDD67}"/>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931857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A vous de jouer – Ajouter une bordure</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sp>
        <p:nvSpPr>
          <p:cNvPr id="7" name="ZoneTexte 6">
            <a:extLst>
              <a:ext uri="{FF2B5EF4-FFF2-40B4-BE49-F238E27FC236}">
                <a16:creationId xmlns:a16="http://schemas.microsoft.com/office/drawing/2014/main" id="{5B5693F7-508F-47C8-B7E2-C594C78D4CD1}"/>
              </a:ext>
            </a:extLst>
          </p:cNvPr>
          <p:cNvSpPr txBox="1"/>
          <p:nvPr/>
        </p:nvSpPr>
        <p:spPr>
          <a:xfrm>
            <a:off x="1948962" y="906480"/>
            <a:ext cx="7524750" cy="2585323"/>
          </a:xfrm>
          <a:prstGeom prst="rect">
            <a:avLst/>
          </a:prstGeom>
          <a:noFill/>
        </p:spPr>
        <p:txBody>
          <a:bodyPr wrap="square" rtlCol="0">
            <a:spAutoFit/>
          </a:bodyPr>
          <a:lstStyle/>
          <a:p>
            <a:pPr marL="285750" indent="-285750">
              <a:buFont typeface="Arial" panose="020B0604020202020204" pitchFamily="34" charset="0"/>
              <a:buChar char="•"/>
            </a:pPr>
            <a:r>
              <a:rPr lang="fr-FR" u="sng" dirty="0"/>
              <a:t>Consigne</a:t>
            </a:r>
            <a:r>
              <a:rPr lang="fr-FR" dirty="0"/>
              <a:t> :</a:t>
            </a:r>
          </a:p>
          <a:p>
            <a:pPr marL="800100" lvl="1" indent="-342900">
              <a:buFont typeface="+mj-lt"/>
              <a:buAutoNum type="arabicPeriod"/>
            </a:pPr>
            <a:r>
              <a:rPr lang="fr-FR" dirty="0"/>
              <a:t>Reprenez votre projet avec l’image</a:t>
            </a:r>
          </a:p>
          <a:p>
            <a:pPr marL="800100" lvl="1" indent="-342900">
              <a:buFont typeface="+mj-lt"/>
              <a:buAutoNum type="arabicPeriod"/>
            </a:pPr>
            <a:r>
              <a:rPr lang="fr-FR" dirty="0"/>
              <a:t>Depuis le javascript, modifier le css de la balise &lt;</a:t>
            </a:r>
            <a:r>
              <a:rPr lang="fr-FR" dirty="0" err="1"/>
              <a:t>img</a:t>
            </a:r>
            <a:r>
              <a:rPr lang="fr-FR" dirty="0"/>
              <a:t>&gt; avec la méthode .css() en rajoutant une belle box </a:t>
            </a:r>
            <a:r>
              <a:rPr lang="fr-FR" dirty="0" err="1"/>
              <a:t>shadow</a:t>
            </a:r>
            <a:endParaRPr lang="fr-FR" dirty="0"/>
          </a:p>
          <a:p>
            <a:pPr marL="800100" lvl="1" indent="-342900">
              <a:buFont typeface="+mj-lt"/>
              <a:buAutoNum type="arabicPeriod"/>
            </a:pPr>
            <a:endParaRPr lang="fr-FR" dirty="0"/>
          </a:p>
          <a:p>
            <a:pPr marL="800100" lvl="1" indent="-342900">
              <a:buFont typeface="+mj-lt"/>
              <a:buAutoNum type="arabicPeriod"/>
            </a:pPr>
            <a:r>
              <a:rPr lang="fr-FR" dirty="0"/>
              <a:t>Créer dans votre css, une class </a:t>
            </a:r>
            <a:r>
              <a:rPr lang="fr-FR" dirty="0" err="1"/>
              <a:t>imageStyle</a:t>
            </a:r>
            <a:r>
              <a:rPr lang="fr-FR" dirty="0"/>
              <a:t> dans laquelle on mettra une bordure</a:t>
            </a:r>
          </a:p>
          <a:p>
            <a:pPr marL="800100" lvl="1" indent="-342900">
              <a:buFont typeface="+mj-lt"/>
              <a:buAutoNum type="arabicPeriod"/>
            </a:pPr>
            <a:r>
              <a:rPr lang="fr-FR" dirty="0"/>
              <a:t>Ajouter avec le javascript cette class à votre balise &lt;</a:t>
            </a:r>
            <a:r>
              <a:rPr lang="fr-FR" dirty="0" err="1"/>
              <a:t>img</a:t>
            </a:r>
            <a:r>
              <a:rPr lang="fr-FR" dirty="0"/>
              <a:t>&gt;</a:t>
            </a:r>
          </a:p>
          <a:p>
            <a:pPr marL="800100" lvl="1" indent="-342900">
              <a:buFont typeface="+mj-lt"/>
              <a:buAutoNum type="arabicPeriod"/>
            </a:pPr>
            <a:endParaRPr lang="fr-FR" dirty="0"/>
          </a:p>
        </p:txBody>
      </p:sp>
      <p:sp>
        <p:nvSpPr>
          <p:cNvPr id="12" name="ZoneTexte 11">
            <a:extLst>
              <a:ext uri="{FF2B5EF4-FFF2-40B4-BE49-F238E27FC236}">
                <a16:creationId xmlns:a16="http://schemas.microsoft.com/office/drawing/2014/main" id="{F73A8F58-DFA0-4334-B770-F56AAC1CC3F9}"/>
              </a:ext>
            </a:extLst>
          </p:cNvPr>
          <p:cNvSpPr txBox="1"/>
          <p:nvPr/>
        </p:nvSpPr>
        <p:spPr>
          <a:xfrm>
            <a:off x="1948962" y="3689363"/>
            <a:ext cx="3828359" cy="1015663"/>
          </a:xfrm>
          <a:prstGeom prst="rect">
            <a:avLst/>
          </a:prstGeom>
          <a:noFill/>
        </p:spPr>
        <p:txBody>
          <a:bodyPr wrap="square" rtlCol="0">
            <a:spAutoFit/>
          </a:bodyPr>
          <a:lstStyle/>
          <a:p>
            <a:pPr marL="342900" indent="-342900">
              <a:buFont typeface="Arial" panose="020B0604020202020204" pitchFamily="34" charset="0"/>
              <a:buChar char="•"/>
            </a:pPr>
            <a:r>
              <a:rPr lang="fr-FR" sz="2000" u="sng" dirty="0"/>
              <a:t>En utilisant :</a:t>
            </a:r>
          </a:p>
          <a:p>
            <a:br>
              <a:rPr lang="fr-FR" sz="2000" u="sng" dirty="0"/>
            </a:br>
            <a:r>
              <a:rPr lang="fr-FR" sz="2000" i="1" dirty="0"/>
              <a:t>$(), css(), </a:t>
            </a:r>
            <a:r>
              <a:rPr lang="fr-FR" sz="2000" i="1" dirty="0" err="1"/>
              <a:t>addClass</a:t>
            </a:r>
            <a:r>
              <a:rPr lang="fr-FR" sz="2000" i="1" dirty="0"/>
              <a:t>() …</a:t>
            </a:r>
            <a:endParaRPr lang="fr-FR" i="1" u="sng" dirty="0"/>
          </a:p>
        </p:txBody>
      </p:sp>
      <p:pic>
        <p:nvPicPr>
          <p:cNvPr id="8" name="Image 7">
            <a:extLst>
              <a:ext uri="{FF2B5EF4-FFF2-40B4-BE49-F238E27FC236}">
                <a16:creationId xmlns:a16="http://schemas.microsoft.com/office/drawing/2014/main" id="{9080D273-CDB9-4F0C-B573-62F71E78DD6D}"/>
              </a:ext>
            </a:extLst>
          </p:cNvPr>
          <p:cNvPicPr>
            <a:picLocks noChangeAspect="1"/>
          </p:cNvPicPr>
          <p:nvPr/>
        </p:nvPicPr>
        <p:blipFill rotWithShape="1">
          <a:blip r:embed="rId4"/>
          <a:srcRect l="20662" r="21420"/>
          <a:stretch/>
        </p:blipFill>
        <p:spPr>
          <a:xfrm>
            <a:off x="7757864" y="4126556"/>
            <a:ext cx="4191302" cy="2731444"/>
          </a:xfrm>
          <a:prstGeom prst="rect">
            <a:avLst/>
          </a:prstGeom>
        </p:spPr>
      </p:pic>
      <p:sp>
        <p:nvSpPr>
          <p:cNvPr id="9" name="ZoneTexte 8">
            <a:extLst>
              <a:ext uri="{FF2B5EF4-FFF2-40B4-BE49-F238E27FC236}">
                <a16:creationId xmlns:a16="http://schemas.microsoft.com/office/drawing/2014/main" id="{0AAB3350-E9F2-4472-9737-73205B9D62F0}"/>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4040266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Modifier un attribut X</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sp>
        <p:nvSpPr>
          <p:cNvPr id="7" name="ZoneTexte 6">
            <a:extLst>
              <a:ext uri="{FF2B5EF4-FFF2-40B4-BE49-F238E27FC236}">
                <a16:creationId xmlns:a16="http://schemas.microsoft.com/office/drawing/2014/main" id="{5B5693F7-508F-47C8-B7E2-C594C78D4CD1}"/>
              </a:ext>
            </a:extLst>
          </p:cNvPr>
          <p:cNvSpPr txBox="1"/>
          <p:nvPr/>
        </p:nvSpPr>
        <p:spPr>
          <a:xfrm>
            <a:off x="1948962" y="906480"/>
            <a:ext cx="7524750" cy="923330"/>
          </a:xfrm>
          <a:prstGeom prst="rect">
            <a:avLst/>
          </a:prstGeom>
          <a:noFill/>
        </p:spPr>
        <p:txBody>
          <a:bodyPr wrap="square" rtlCol="0">
            <a:spAutoFit/>
          </a:bodyPr>
          <a:lstStyle/>
          <a:p>
            <a:pPr marL="285750" indent="-285750">
              <a:buFont typeface="Arial" panose="020B0604020202020204" pitchFamily="34" charset="0"/>
              <a:buChar char="•"/>
            </a:pPr>
            <a:r>
              <a:rPr lang="fr-FR" u="sng" dirty="0"/>
              <a:t>La méthode .</a:t>
            </a:r>
            <a:r>
              <a:rPr lang="fr-FR" u="sng" dirty="0" err="1"/>
              <a:t>attr</a:t>
            </a:r>
            <a:r>
              <a:rPr lang="fr-FR" u="sng" dirty="0"/>
              <a:t>()</a:t>
            </a:r>
            <a:r>
              <a:rPr lang="fr-FR" dirty="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 name="Image 1">
            <a:extLst>
              <a:ext uri="{FF2B5EF4-FFF2-40B4-BE49-F238E27FC236}">
                <a16:creationId xmlns:a16="http://schemas.microsoft.com/office/drawing/2014/main" id="{C6553572-5D21-4A15-9125-4778C3ADCE93}"/>
              </a:ext>
            </a:extLst>
          </p:cNvPr>
          <p:cNvPicPr>
            <a:picLocks noChangeAspect="1"/>
          </p:cNvPicPr>
          <p:nvPr/>
        </p:nvPicPr>
        <p:blipFill>
          <a:blip r:embed="rId4"/>
          <a:stretch>
            <a:fillRect/>
          </a:stretch>
        </p:blipFill>
        <p:spPr>
          <a:xfrm>
            <a:off x="2048081" y="1362075"/>
            <a:ext cx="6769861" cy="2952750"/>
          </a:xfrm>
          <a:prstGeom prst="rect">
            <a:avLst/>
          </a:prstGeom>
        </p:spPr>
      </p:pic>
      <p:sp>
        <p:nvSpPr>
          <p:cNvPr id="8" name="ZoneTexte 7">
            <a:extLst>
              <a:ext uri="{FF2B5EF4-FFF2-40B4-BE49-F238E27FC236}">
                <a16:creationId xmlns:a16="http://schemas.microsoft.com/office/drawing/2014/main" id="{020560D8-7DAE-4BF0-BA49-684D89787E0C}"/>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797893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Gérer les contenues</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sp>
        <p:nvSpPr>
          <p:cNvPr id="7" name="ZoneTexte 6">
            <a:extLst>
              <a:ext uri="{FF2B5EF4-FFF2-40B4-BE49-F238E27FC236}">
                <a16:creationId xmlns:a16="http://schemas.microsoft.com/office/drawing/2014/main" id="{5B5693F7-508F-47C8-B7E2-C594C78D4CD1}"/>
              </a:ext>
            </a:extLst>
          </p:cNvPr>
          <p:cNvSpPr txBox="1"/>
          <p:nvPr/>
        </p:nvSpPr>
        <p:spPr>
          <a:xfrm>
            <a:off x="1948962" y="906480"/>
            <a:ext cx="7524750" cy="923330"/>
          </a:xfrm>
          <a:prstGeom prst="rect">
            <a:avLst/>
          </a:prstGeom>
          <a:noFill/>
        </p:spPr>
        <p:txBody>
          <a:bodyPr wrap="square" rtlCol="0">
            <a:spAutoFit/>
          </a:bodyPr>
          <a:lstStyle/>
          <a:p>
            <a:pPr marL="285750" indent="-285750">
              <a:buFont typeface="Arial" panose="020B0604020202020204" pitchFamily="34" charset="0"/>
              <a:buChar char="•"/>
            </a:pPr>
            <a:r>
              <a:rPr lang="fr-FR" u="sng" dirty="0"/>
              <a:t>Le .val(), .</a:t>
            </a:r>
            <a:r>
              <a:rPr lang="fr-FR" u="sng" dirty="0" err="1"/>
              <a:t>text</a:t>
            </a:r>
            <a:r>
              <a:rPr lang="fr-FR" u="sng" dirty="0"/>
              <a:t>(), .html() </a:t>
            </a:r>
            <a:r>
              <a:rPr lang="fr-FR" dirty="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D2E9A54A-DDA9-468D-A4B0-07D33E441D0F}"/>
              </a:ext>
            </a:extLst>
          </p:cNvPr>
          <p:cNvPicPr>
            <a:picLocks noChangeAspect="1"/>
          </p:cNvPicPr>
          <p:nvPr/>
        </p:nvPicPr>
        <p:blipFill>
          <a:blip r:embed="rId4"/>
          <a:stretch>
            <a:fillRect/>
          </a:stretch>
        </p:blipFill>
        <p:spPr>
          <a:xfrm>
            <a:off x="2019298" y="1475799"/>
            <a:ext cx="7524751" cy="1124526"/>
          </a:xfrm>
          <a:prstGeom prst="rect">
            <a:avLst/>
          </a:prstGeom>
        </p:spPr>
      </p:pic>
      <p:pic>
        <p:nvPicPr>
          <p:cNvPr id="4" name="Image 3">
            <a:extLst>
              <a:ext uri="{FF2B5EF4-FFF2-40B4-BE49-F238E27FC236}">
                <a16:creationId xmlns:a16="http://schemas.microsoft.com/office/drawing/2014/main" id="{FE7DAD2D-F455-462D-ABA4-065CAD04AB32}"/>
              </a:ext>
            </a:extLst>
          </p:cNvPr>
          <p:cNvPicPr>
            <a:picLocks noChangeAspect="1"/>
          </p:cNvPicPr>
          <p:nvPr/>
        </p:nvPicPr>
        <p:blipFill>
          <a:blip r:embed="rId5"/>
          <a:stretch>
            <a:fillRect/>
          </a:stretch>
        </p:blipFill>
        <p:spPr>
          <a:xfrm>
            <a:off x="2009773" y="2939122"/>
            <a:ext cx="4549363" cy="1747178"/>
          </a:xfrm>
          <a:prstGeom prst="rect">
            <a:avLst/>
          </a:prstGeom>
        </p:spPr>
      </p:pic>
      <p:pic>
        <p:nvPicPr>
          <p:cNvPr id="8" name="Image 7">
            <a:extLst>
              <a:ext uri="{FF2B5EF4-FFF2-40B4-BE49-F238E27FC236}">
                <a16:creationId xmlns:a16="http://schemas.microsoft.com/office/drawing/2014/main" id="{4A1D12C0-E1CE-4167-B603-366DFF45420E}"/>
              </a:ext>
            </a:extLst>
          </p:cNvPr>
          <p:cNvPicPr>
            <a:picLocks noChangeAspect="1"/>
          </p:cNvPicPr>
          <p:nvPr/>
        </p:nvPicPr>
        <p:blipFill>
          <a:blip r:embed="rId6"/>
          <a:stretch>
            <a:fillRect/>
          </a:stretch>
        </p:blipFill>
        <p:spPr>
          <a:xfrm>
            <a:off x="6559136" y="2977221"/>
            <a:ext cx="5623339" cy="2937651"/>
          </a:xfrm>
          <a:prstGeom prst="rect">
            <a:avLst/>
          </a:prstGeom>
        </p:spPr>
      </p:pic>
      <p:sp>
        <p:nvSpPr>
          <p:cNvPr id="9" name="ZoneTexte 8">
            <a:extLst>
              <a:ext uri="{FF2B5EF4-FFF2-40B4-BE49-F238E27FC236}">
                <a16:creationId xmlns:a16="http://schemas.microsoft.com/office/drawing/2014/main" id="{5963431C-EB46-424C-9B17-EC8BF43E013B}"/>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187206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A vous de jouer – Rajouter une légende </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sp>
        <p:nvSpPr>
          <p:cNvPr id="7" name="ZoneTexte 6">
            <a:extLst>
              <a:ext uri="{FF2B5EF4-FFF2-40B4-BE49-F238E27FC236}">
                <a16:creationId xmlns:a16="http://schemas.microsoft.com/office/drawing/2014/main" id="{5B5693F7-508F-47C8-B7E2-C594C78D4CD1}"/>
              </a:ext>
            </a:extLst>
          </p:cNvPr>
          <p:cNvSpPr txBox="1"/>
          <p:nvPr/>
        </p:nvSpPr>
        <p:spPr>
          <a:xfrm>
            <a:off x="1948962" y="906480"/>
            <a:ext cx="7524750" cy="2031325"/>
          </a:xfrm>
          <a:prstGeom prst="rect">
            <a:avLst/>
          </a:prstGeom>
          <a:noFill/>
        </p:spPr>
        <p:txBody>
          <a:bodyPr wrap="square" rtlCol="0">
            <a:spAutoFit/>
          </a:bodyPr>
          <a:lstStyle/>
          <a:p>
            <a:pPr marL="285750" indent="-285750">
              <a:buFont typeface="Arial" panose="020B0604020202020204" pitchFamily="34" charset="0"/>
              <a:buChar char="•"/>
            </a:pPr>
            <a:r>
              <a:rPr lang="fr-FR" u="sng" dirty="0"/>
              <a:t>Consigne</a:t>
            </a:r>
            <a:r>
              <a:rPr lang="fr-FR" dirty="0"/>
              <a:t> :</a:t>
            </a:r>
          </a:p>
          <a:p>
            <a:pPr marL="800100" lvl="1" indent="-342900">
              <a:buFont typeface="+mj-lt"/>
              <a:buAutoNum type="arabicPeriod"/>
            </a:pPr>
            <a:r>
              <a:rPr lang="fr-FR" dirty="0"/>
              <a:t>Reprenez votre projet avec l’image</a:t>
            </a:r>
          </a:p>
          <a:p>
            <a:pPr marL="800100" lvl="1" indent="-342900">
              <a:buFont typeface="+mj-lt"/>
              <a:buAutoNum type="arabicPeriod"/>
            </a:pPr>
            <a:r>
              <a:rPr lang="fr-FR" dirty="0"/>
              <a:t>Depuis le javascript, créer une balise &lt;p&gt;</a:t>
            </a:r>
          </a:p>
          <a:p>
            <a:pPr marL="800100" lvl="1" indent="-342900">
              <a:buFont typeface="+mj-lt"/>
              <a:buAutoNum type="arabicPeriod"/>
            </a:pPr>
            <a:r>
              <a:rPr lang="fr-FR" dirty="0"/>
              <a:t>Ajouter à cette balise du texte, une légende pour l’image</a:t>
            </a:r>
          </a:p>
          <a:p>
            <a:pPr marL="800100" lvl="1" indent="-342900">
              <a:buFont typeface="+mj-lt"/>
              <a:buAutoNum type="arabicPeriod"/>
            </a:pPr>
            <a:r>
              <a:rPr lang="fr-FR" dirty="0"/>
              <a:t>Ajouter une class « </a:t>
            </a:r>
            <a:r>
              <a:rPr lang="fr-FR" dirty="0" err="1"/>
              <a:t>caption</a:t>
            </a:r>
            <a:r>
              <a:rPr lang="fr-FR" dirty="0"/>
              <a:t> » à votre balise</a:t>
            </a:r>
          </a:p>
          <a:p>
            <a:pPr marL="800100" lvl="1" indent="-342900">
              <a:buFont typeface="+mj-lt"/>
              <a:buAutoNum type="arabicPeriod"/>
            </a:pPr>
            <a:r>
              <a:rPr lang="fr-FR" dirty="0"/>
              <a:t>Envoyer cette balise vers le HTML, après l’image</a:t>
            </a:r>
          </a:p>
          <a:p>
            <a:pPr marL="800100" lvl="1" indent="-342900">
              <a:buFont typeface="+mj-lt"/>
              <a:buAutoNum type="arabicPeriod"/>
            </a:pPr>
            <a:endParaRPr lang="fr-FR" dirty="0"/>
          </a:p>
        </p:txBody>
      </p:sp>
      <p:sp>
        <p:nvSpPr>
          <p:cNvPr id="12" name="ZoneTexte 11">
            <a:extLst>
              <a:ext uri="{FF2B5EF4-FFF2-40B4-BE49-F238E27FC236}">
                <a16:creationId xmlns:a16="http://schemas.microsoft.com/office/drawing/2014/main" id="{F73A8F58-DFA0-4334-B770-F56AAC1CC3F9}"/>
              </a:ext>
            </a:extLst>
          </p:cNvPr>
          <p:cNvSpPr txBox="1"/>
          <p:nvPr/>
        </p:nvSpPr>
        <p:spPr>
          <a:xfrm>
            <a:off x="1948962" y="3689363"/>
            <a:ext cx="4342301" cy="1015663"/>
          </a:xfrm>
          <a:prstGeom prst="rect">
            <a:avLst/>
          </a:prstGeom>
          <a:noFill/>
        </p:spPr>
        <p:txBody>
          <a:bodyPr wrap="square" rtlCol="0">
            <a:spAutoFit/>
          </a:bodyPr>
          <a:lstStyle/>
          <a:p>
            <a:pPr marL="342900" indent="-342900">
              <a:buFont typeface="Arial" panose="020B0604020202020204" pitchFamily="34" charset="0"/>
              <a:buChar char="•"/>
            </a:pPr>
            <a:r>
              <a:rPr lang="fr-FR" sz="2000" u="sng" dirty="0"/>
              <a:t>En utilisant :</a:t>
            </a:r>
          </a:p>
          <a:p>
            <a:br>
              <a:rPr lang="fr-FR" sz="2000" u="sng" dirty="0"/>
            </a:br>
            <a:r>
              <a:rPr lang="fr-FR" sz="2000" i="1" dirty="0"/>
              <a:t>$(), </a:t>
            </a:r>
            <a:r>
              <a:rPr lang="fr-FR" sz="2000" i="1" dirty="0" err="1"/>
              <a:t>text</a:t>
            </a:r>
            <a:r>
              <a:rPr lang="fr-FR" sz="2000" i="1" dirty="0"/>
              <a:t>(), </a:t>
            </a:r>
            <a:r>
              <a:rPr lang="fr-FR" sz="2000" i="1" dirty="0" err="1"/>
              <a:t>addClass</a:t>
            </a:r>
            <a:r>
              <a:rPr lang="fr-FR" sz="2000" i="1" dirty="0"/>
              <a:t>(), </a:t>
            </a:r>
            <a:r>
              <a:rPr lang="fr-FR" sz="2000" i="1" dirty="0" err="1"/>
              <a:t>appendTo</a:t>
            </a:r>
            <a:r>
              <a:rPr lang="fr-FR" sz="2000" i="1" dirty="0"/>
              <a:t>() …</a:t>
            </a:r>
            <a:endParaRPr lang="fr-FR" i="1" u="sng" dirty="0"/>
          </a:p>
        </p:txBody>
      </p:sp>
      <p:pic>
        <p:nvPicPr>
          <p:cNvPr id="8" name="Image 7">
            <a:extLst>
              <a:ext uri="{FF2B5EF4-FFF2-40B4-BE49-F238E27FC236}">
                <a16:creationId xmlns:a16="http://schemas.microsoft.com/office/drawing/2014/main" id="{9080D273-CDB9-4F0C-B573-62F71E78DD6D}"/>
              </a:ext>
            </a:extLst>
          </p:cNvPr>
          <p:cNvPicPr>
            <a:picLocks noChangeAspect="1"/>
          </p:cNvPicPr>
          <p:nvPr/>
        </p:nvPicPr>
        <p:blipFill rotWithShape="1">
          <a:blip r:embed="rId4"/>
          <a:srcRect l="20662" r="21420"/>
          <a:stretch/>
        </p:blipFill>
        <p:spPr>
          <a:xfrm>
            <a:off x="7757864" y="4126556"/>
            <a:ext cx="4191302" cy="2731444"/>
          </a:xfrm>
          <a:prstGeom prst="rect">
            <a:avLst/>
          </a:prstGeom>
        </p:spPr>
      </p:pic>
      <p:sp>
        <p:nvSpPr>
          <p:cNvPr id="9" name="ZoneTexte 8">
            <a:extLst>
              <a:ext uri="{FF2B5EF4-FFF2-40B4-BE49-F238E27FC236}">
                <a16:creationId xmlns:a16="http://schemas.microsoft.com/office/drawing/2014/main" id="{15798F9C-5CC3-4D2D-9F35-68520276C479}"/>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979569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9753C99B-F976-4EFF-86F2-181D2131F1F6}"/>
              </a:ext>
            </a:extLst>
          </p:cNvPr>
          <p:cNvSpPr/>
          <p:nvPr/>
        </p:nvSpPr>
        <p:spPr>
          <a:xfrm>
            <a:off x="7237863" y="5505687"/>
            <a:ext cx="4763068" cy="1178694"/>
          </a:xfrm>
          <a:prstGeom prst="roundRect">
            <a:avLst>
              <a:gd name="adj" fmla="val 7125"/>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01B58729-04AD-4245-B0E1-E498B3916B3D}"/>
              </a:ext>
            </a:extLst>
          </p:cNvPr>
          <p:cNvSpPr/>
          <p:nvPr/>
        </p:nvSpPr>
        <p:spPr>
          <a:xfrm>
            <a:off x="7237863" y="3519810"/>
            <a:ext cx="4763068" cy="1948393"/>
          </a:xfrm>
          <a:prstGeom prst="roundRect">
            <a:avLst>
              <a:gd name="adj" fmla="val 7125"/>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3383E583-621A-4279-98A5-5CA1F9C905F4}"/>
              </a:ext>
            </a:extLst>
          </p:cNvPr>
          <p:cNvSpPr/>
          <p:nvPr/>
        </p:nvSpPr>
        <p:spPr>
          <a:xfrm>
            <a:off x="7237863" y="1853498"/>
            <a:ext cx="4763068" cy="1376048"/>
          </a:xfrm>
          <a:prstGeom prst="roundRect">
            <a:avLst>
              <a:gd name="adj" fmla="val 7125"/>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2DCA89E5-A965-4784-A500-7E6E1107EC25}"/>
              </a:ext>
            </a:extLst>
          </p:cNvPr>
          <p:cNvSpPr/>
          <p:nvPr/>
        </p:nvSpPr>
        <p:spPr>
          <a:xfrm>
            <a:off x="1850782" y="44564"/>
            <a:ext cx="10341218" cy="523220"/>
          </a:xfrm>
          <a:prstGeom prst="rect">
            <a:avLst/>
          </a:prstGeom>
        </p:spPr>
        <p:txBody>
          <a:bodyPr wrap="square">
            <a:spAutoFit/>
          </a:bodyPr>
          <a:lstStyle/>
          <a:p>
            <a:pPr algn="ctr"/>
            <a:r>
              <a:rPr lang="fr-FR" sz="2800" b="1" dirty="0" err="1"/>
              <a:t>Recap</a:t>
            </a:r>
            <a:endParaRPr lang="fr-FR" sz="2800" b="1" dirty="0"/>
          </a:p>
        </p:txBody>
      </p:sp>
      <p:sp>
        <p:nvSpPr>
          <p:cNvPr id="5" name="ZoneTexte 4">
            <a:extLst>
              <a:ext uri="{FF2B5EF4-FFF2-40B4-BE49-F238E27FC236}">
                <a16:creationId xmlns:a16="http://schemas.microsoft.com/office/drawing/2014/main" id="{E89CBBBC-0920-4F01-8DD4-B77C59C91101}"/>
              </a:ext>
            </a:extLst>
          </p:cNvPr>
          <p:cNvSpPr txBox="1"/>
          <p:nvPr/>
        </p:nvSpPr>
        <p:spPr>
          <a:xfrm>
            <a:off x="1850782" y="1014484"/>
            <a:ext cx="5350687" cy="5450851"/>
          </a:xfrm>
          <a:prstGeom prst="rect">
            <a:avLst/>
          </a:prstGeom>
          <a:noFill/>
        </p:spPr>
        <p:txBody>
          <a:bodyPr wrap="square" rtlCol="0">
            <a:spAutoFit/>
          </a:bodyPr>
          <a:lstStyle/>
          <a:p>
            <a:pPr marL="285750" indent="-285750">
              <a:buFont typeface="Arial" panose="020B0604020202020204" pitchFamily="34" charset="0"/>
              <a:buChar char="•"/>
            </a:pPr>
            <a:r>
              <a:rPr lang="fr-FR" dirty="0"/>
              <a:t>Pour </a:t>
            </a:r>
            <a:r>
              <a:rPr lang="fr-FR" b="1" dirty="0"/>
              <a:t>manipuler le HTML </a:t>
            </a:r>
            <a:r>
              <a:rPr lang="fr-FR" dirty="0"/>
              <a:t>il y a toujours </a:t>
            </a:r>
            <a:r>
              <a:rPr lang="fr-FR" b="1" u="sng" dirty="0"/>
              <a:t>2-3 étapes</a:t>
            </a:r>
            <a:r>
              <a:rPr lang="fr-FR" dirty="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342900" indent="-342900">
              <a:lnSpc>
                <a:spcPct val="150000"/>
              </a:lnSpc>
              <a:buFont typeface="+mj-lt"/>
              <a:buAutoNum type="arabicPeriod"/>
            </a:pPr>
            <a:r>
              <a:rPr lang="fr-FR" b="1" dirty="0"/>
              <a:t>Récupérer</a:t>
            </a:r>
            <a:r>
              <a:rPr lang="fr-FR" dirty="0"/>
              <a:t> un </a:t>
            </a:r>
            <a:r>
              <a:rPr lang="fr-FR" u="sng" dirty="0"/>
              <a:t>élément existant</a:t>
            </a:r>
            <a:r>
              <a:rPr lang="fr-FR" dirty="0"/>
              <a:t> depuis le HTML</a:t>
            </a:r>
          </a:p>
          <a:p>
            <a:pPr>
              <a:lnSpc>
                <a:spcPct val="150000"/>
              </a:lnSpc>
            </a:pPr>
            <a:endParaRPr lang="fr-FR" dirty="0"/>
          </a:p>
          <a:p>
            <a:pPr>
              <a:lnSpc>
                <a:spcPct val="150000"/>
              </a:lnSpc>
            </a:pPr>
            <a:r>
              <a:rPr lang="fr-FR" dirty="0"/>
              <a:t>1</a:t>
            </a:r>
            <a:r>
              <a:rPr lang="fr-FR" baseline="-25000" dirty="0"/>
              <a:t>bis</a:t>
            </a:r>
            <a:r>
              <a:rPr lang="fr-FR" dirty="0"/>
              <a:t>. </a:t>
            </a:r>
            <a:r>
              <a:rPr lang="fr-FR" b="1" dirty="0"/>
              <a:t>Créer</a:t>
            </a:r>
            <a:r>
              <a:rPr lang="fr-FR" dirty="0"/>
              <a:t> un élément dans le javascript</a:t>
            </a:r>
          </a:p>
          <a:p>
            <a:pPr>
              <a:lnSpc>
                <a:spcPct val="150000"/>
              </a:lnSpc>
            </a:pPr>
            <a:endParaRPr lang="fr-FR" dirty="0"/>
          </a:p>
          <a:p>
            <a:pPr>
              <a:lnSpc>
                <a:spcPct val="150000"/>
              </a:lnSpc>
            </a:pPr>
            <a:endParaRPr lang="fr-FR" dirty="0"/>
          </a:p>
          <a:p>
            <a:pPr marL="342900" indent="-342900">
              <a:lnSpc>
                <a:spcPct val="150000"/>
              </a:lnSpc>
              <a:buFont typeface="+mj-lt"/>
              <a:buAutoNum type="arabicPeriod" startAt="2"/>
            </a:pPr>
            <a:r>
              <a:rPr lang="fr-FR" b="1" dirty="0"/>
              <a:t>Modifier</a:t>
            </a:r>
            <a:r>
              <a:rPr lang="fr-FR" dirty="0"/>
              <a:t> l’élément : </a:t>
            </a:r>
          </a:p>
          <a:p>
            <a:pPr marL="342900" indent="-342900">
              <a:lnSpc>
                <a:spcPct val="150000"/>
              </a:lnSpc>
              <a:buFont typeface="+mj-lt"/>
              <a:buAutoNum type="arabicPeriod" startAt="2"/>
            </a:pPr>
            <a:endParaRPr lang="fr-FR" dirty="0"/>
          </a:p>
          <a:p>
            <a:pPr marL="342900" indent="-342900">
              <a:lnSpc>
                <a:spcPct val="150000"/>
              </a:lnSpc>
              <a:buFont typeface="+mj-lt"/>
              <a:buAutoNum type="arabicPeriod" startAt="2"/>
            </a:pPr>
            <a:endParaRPr lang="fr-FR" dirty="0"/>
          </a:p>
          <a:p>
            <a:pPr marL="342900" indent="-342900">
              <a:lnSpc>
                <a:spcPct val="150000"/>
              </a:lnSpc>
              <a:buFont typeface="+mj-lt"/>
              <a:buAutoNum type="arabicPeriod" startAt="2"/>
            </a:pPr>
            <a:endParaRPr lang="fr-FR" dirty="0"/>
          </a:p>
          <a:p>
            <a:pPr marL="342900" indent="-342900">
              <a:lnSpc>
                <a:spcPct val="150000"/>
              </a:lnSpc>
              <a:buFont typeface="+mj-lt"/>
              <a:buAutoNum type="arabicPeriod" startAt="2"/>
            </a:pPr>
            <a:endParaRPr lang="fr-FR" dirty="0"/>
          </a:p>
          <a:p>
            <a:pPr marL="342900" indent="-342900">
              <a:lnSpc>
                <a:spcPct val="150000"/>
              </a:lnSpc>
              <a:buFont typeface="+mj-lt"/>
              <a:buAutoNum type="arabicPeriod" startAt="2"/>
            </a:pPr>
            <a:r>
              <a:rPr lang="fr-FR" b="1" dirty="0"/>
              <a:t>Envoyer</a:t>
            </a:r>
            <a:r>
              <a:rPr lang="fr-FR" dirty="0"/>
              <a:t> l’élément vers le html (si il n’existait pas)</a:t>
            </a:r>
          </a:p>
        </p:txBody>
      </p:sp>
      <p:pic>
        <p:nvPicPr>
          <p:cNvPr id="6" name="Image 5">
            <a:extLst>
              <a:ext uri="{FF2B5EF4-FFF2-40B4-BE49-F238E27FC236}">
                <a16:creationId xmlns:a16="http://schemas.microsoft.com/office/drawing/2014/main" id="{0111ED96-534F-4DE4-8AC2-24F3EB516412}"/>
              </a:ext>
            </a:extLst>
          </p:cNvPr>
          <p:cNvPicPr>
            <a:picLocks noChangeAspect="1"/>
          </p:cNvPicPr>
          <p:nvPr/>
        </p:nvPicPr>
        <p:blipFill rotWithShape="1">
          <a:blip r:embed="rId2"/>
          <a:srcRect t="17698" b="23637"/>
          <a:stretch/>
        </p:blipFill>
        <p:spPr>
          <a:xfrm>
            <a:off x="7338645" y="1921735"/>
            <a:ext cx="3002573" cy="312361"/>
          </a:xfrm>
          <a:prstGeom prst="rect">
            <a:avLst/>
          </a:prstGeom>
        </p:spPr>
      </p:pic>
      <p:pic>
        <p:nvPicPr>
          <p:cNvPr id="7" name="Image 6">
            <a:extLst>
              <a:ext uri="{FF2B5EF4-FFF2-40B4-BE49-F238E27FC236}">
                <a16:creationId xmlns:a16="http://schemas.microsoft.com/office/drawing/2014/main" id="{AB14AAC6-D74E-4002-93C1-8C96C35D6685}"/>
              </a:ext>
            </a:extLst>
          </p:cNvPr>
          <p:cNvPicPr>
            <a:picLocks noChangeAspect="1"/>
          </p:cNvPicPr>
          <p:nvPr/>
        </p:nvPicPr>
        <p:blipFill rotWithShape="1">
          <a:blip r:embed="rId3"/>
          <a:srcRect b="50700"/>
          <a:stretch/>
        </p:blipFill>
        <p:spPr>
          <a:xfrm>
            <a:off x="7338645" y="2760749"/>
            <a:ext cx="2384293" cy="312361"/>
          </a:xfrm>
          <a:prstGeom prst="rect">
            <a:avLst/>
          </a:prstGeom>
        </p:spPr>
      </p:pic>
      <p:pic>
        <p:nvPicPr>
          <p:cNvPr id="9" name="Image 8">
            <a:extLst>
              <a:ext uri="{FF2B5EF4-FFF2-40B4-BE49-F238E27FC236}">
                <a16:creationId xmlns:a16="http://schemas.microsoft.com/office/drawing/2014/main" id="{9915BA86-0F7E-4C21-B6AF-062408F52E7A}"/>
              </a:ext>
            </a:extLst>
          </p:cNvPr>
          <p:cNvPicPr>
            <a:picLocks noChangeAspect="1"/>
          </p:cNvPicPr>
          <p:nvPr/>
        </p:nvPicPr>
        <p:blipFill rotWithShape="1">
          <a:blip r:embed="rId4"/>
          <a:srcRect l="3797" t="47892" r="55882" b="37755"/>
          <a:stretch/>
        </p:blipFill>
        <p:spPr>
          <a:xfrm>
            <a:off x="7338645" y="4206027"/>
            <a:ext cx="2284802" cy="312361"/>
          </a:xfrm>
          <a:prstGeom prst="rect">
            <a:avLst/>
          </a:prstGeom>
        </p:spPr>
      </p:pic>
      <p:pic>
        <p:nvPicPr>
          <p:cNvPr id="10" name="Image 9">
            <a:extLst>
              <a:ext uri="{FF2B5EF4-FFF2-40B4-BE49-F238E27FC236}">
                <a16:creationId xmlns:a16="http://schemas.microsoft.com/office/drawing/2014/main" id="{DF67F861-B4C5-4FAE-A34F-DA3D4B1B40E7}"/>
              </a:ext>
            </a:extLst>
          </p:cNvPr>
          <p:cNvPicPr>
            <a:picLocks noChangeAspect="1"/>
          </p:cNvPicPr>
          <p:nvPr/>
        </p:nvPicPr>
        <p:blipFill rotWithShape="1">
          <a:blip r:embed="rId5"/>
          <a:srcRect l="-605" t="36452" r="51496" b="54766"/>
          <a:stretch/>
        </p:blipFill>
        <p:spPr>
          <a:xfrm>
            <a:off x="7297921" y="3679374"/>
            <a:ext cx="4004796" cy="312361"/>
          </a:xfrm>
          <a:prstGeom prst="rect">
            <a:avLst/>
          </a:prstGeom>
        </p:spPr>
      </p:pic>
      <p:pic>
        <p:nvPicPr>
          <p:cNvPr id="11" name="Image 10">
            <a:extLst>
              <a:ext uri="{FF2B5EF4-FFF2-40B4-BE49-F238E27FC236}">
                <a16:creationId xmlns:a16="http://schemas.microsoft.com/office/drawing/2014/main" id="{E1BCBC7C-FFEC-400A-8231-743BA29517A6}"/>
              </a:ext>
            </a:extLst>
          </p:cNvPr>
          <p:cNvPicPr>
            <a:picLocks noChangeAspect="1"/>
          </p:cNvPicPr>
          <p:nvPr/>
        </p:nvPicPr>
        <p:blipFill rotWithShape="1">
          <a:blip r:embed="rId6"/>
          <a:srcRect t="32884" r="49692" b="56938"/>
          <a:stretch/>
        </p:blipFill>
        <p:spPr>
          <a:xfrm>
            <a:off x="7338645" y="4708478"/>
            <a:ext cx="3819750" cy="309896"/>
          </a:xfrm>
          <a:prstGeom prst="rect">
            <a:avLst/>
          </a:prstGeom>
        </p:spPr>
      </p:pic>
      <p:sp>
        <p:nvSpPr>
          <p:cNvPr id="12" name="ZoneTexte 11">
            <a:extLst>
              <a:ext uri="{FF2B5EF4-FFF2-40B4-BE49-F238E27FC236}">
                <a16:creationId xmlns:a16="http://schemas.microsoft.com/office/drawing/2014/main" id="{CFA44511-239D-4951-B67B-4C2A5BBAE541}"/>
              </a:ext>
            </a:extLst>
          </p:cNvPr>
          <p:cNvSpPr txBox="1"/>
          <p:nvPr/>
        </p:nvSpPr>
        <p:spPr>
          <a:xfrm>
            <a:off x="7297921" y="5077364"/>
            <a:ext cx="1660478" cy="369332"/>
          </a:xfrm>
          <a:prstGeom prst="rect">
            <a:avLst/>
          </a:prstGeom>
          <a:noFill/>
        </p:spPr>
        <p:txBody>
          <a:bodyPr wrap="square" rtlCol="0">
            <a:spAutoFit/>
          </a:bodyPr>
          <a:lstStyle/>
          <a:p>
            <a:r>
              <a:rPr lang="fr-FR" dirty="0"/>
              <a:t>Etc.</a:t>
            </a:r>
          </a:p>
        </p:txBody>
      </p:sp>
      <p:pic>
        <p:nvPicPr>
          <p:cNvPr id="13" name="Image 12">
            <a:extLst>
              <a:ext uri="{FF2B5EF4-FFF2-40B4-BE49-F238E27FC236}">
                <a16:creationId xmlns:a16="http://schemas.microsoft.com/office/drawing/2014/main" id="{281D5DDB-3E5B-4CF3-9777-5F97631F6982}"/>
              </a:ext>
            </a:extLst>
          </p:cNvPr>
          <p:cNvPicPr>
            <a:picLocks noChangeAspect="1"/>
          </p:cNvPicPr>
          <p:nvPr/>
        </p:nvPicPr>
        <p:blipFill rotWithShape="1">
          <a:blip r:embed="rId7"/>
          <a:srcRect t="67373" r="4802"/>
          <a:stretch/>
        </p:blipFill>
        <p:spPr>
          <a:xfrm>
            <a:off x="7338645" y="5627425"/>
            <a:ext cx="4010400" cy="937148"/>
          </a:xfrm>
          <a:prstGeom prst="rect">
            <a:avLst/>
          </a:prstGeom>
        </p:spPr>
      </p:pic>
      <p:sp>
        <p:nvSpPr>
          <p:cNvPr id="17" name="ZoneTexte 16">
            <a:extLst>
              <a:ext uri="{FF2B5EF4-FFF2-40B4-BE49-F238E27FC236}">
                <a16:creationId xmlns:a16="http://schemas.microsoft.com/office/drawing/2014/main" id="{2D7810DD-31DD-41DB-BA9B-680D14560975}"/>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94740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46C637A-A72D-434E-8EA2-ABC4898BC954}"/>
              </a:ext>
            </a:extLst>
          </p:cNvPr>
          <p:cNvPicPr>
            <a:picLocks noChangeAspect="1"/>
          </p:cNvPicPr>
          <p:nvPr/>
        </p:nvPicPr>
        <p:blipFill>
          <a:blip r:embed="rId2"/>
          <a:stretch>
            <a:fillRect/>
          </a:stretch>
        </p:blipFill>
        <p:spPr>
          <a:xfrm>
            <a:off x="3739923" y="1433512"/>
            <a:ext cx="6715125" cy="3990975"/>
          </a:xfrm>
          <a:prstGeom prst="rect">
            <a:avLst/>
          </a:prstGeom>
        </p:spPr>
      </p:pic>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Training Time</a:t>
            </a:r>
          </a:p>
        </p:txBody>
      </p:sp>
      <p:sp>
        <p:nvSpPr>
          <p:cNvPr id="7" name="ZoneTexte 6">
            <a:extLst>
              <a:ext uri="{FF2B5EF4-FFF2-40B4-BE49-F238E27FC236}">
                <a16:creationId xmlns:a16="http://schemas.microsoft.com/office/drawing/2014/main" id="{EE85B3DE-DEEC-4D44-B43F-872FF7337E22}"/>
              </a:ext>
            </a:extLst>
          </p:cNvPr>
          <p:cNvSpPr txBox="1"/>
          <p:nvPr/>
        </p:nvSpPr>
        <p:spPr>
          <a:xfrm>
            <a:off x="2291678" y="5850466"/>
            <a:ext cx="9268717" cy="461665"/>
          </a:xfrm>
          <a:prstGeom prst="rect">
            <a:avLst/>
          </a:prstGeom>
          <a:noFill/>
        </p:spPr>
        <p:txBody>
          <a:bodyPr wrap="square" rtlCol="0">
            <a:spAutoFit/>
          </a:bodyPr>
          <a:lstStyle/>
          <a:p>
            <a:pPr algn="ctr"/>
            <a:r>
              <a:rPr lang="fr-FR" sz="2400" b="1" dirty="0"/>
              <a:t>E02 challenge-plus-petit-plus-grand</a:t>
            </a:r>
          </a:p>
        </p:txBody>
      </p:sp>
      <p:sp>
        <p:nvSpPr>
          <p:cNvPr id="8" name="ZoneTexte 7">
            <a:extLst>
              <a:ext uri="{FF2B5EF4-FFF2-40B4-BE49-F238E27FC236}">
                <a16:creationId xmlns:a16="http://schemas.microsoft.com/office/drawing/2014/main" id="{430B8CAF-8B49-4827-B043-30DA5AE90820}"/>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08426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Trucs utiles</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sp>
        <p:nvSpPr>
          <p:cNvPr id="7" name="ZoneTexte 6">
            <a:extLst>
              <a:ext uri="{FF2B5EF4-FFF2-40B4-BE49-F238E27FC236}">
                <a16:creationId xmlns:a16="http://schemas.microsoft.com/office/drawing/2014/main" id="{5B5693F7-508F-47C8-B7E2-C594C78D4CD1}"/>
              </a:ext>
            </a:extLst>
          </p:cNvPr>
          <p:cNvSpPr txBox="1"/>
          <p:nvPr/>
        </p:nvSpPr>
        <p:spPr>
          <a:xfrm>
            <a:off x="1948962" y="855437"/>
            <a:ext cx="7622930" cy="3562902"/>
          </a:xfrm>
          <a:prstGeom prst="rect">
            <a:avLst/>
          </a:prstGeom>
          <a:noFill/>
        </p:spPr>
        <p:txBody>
          <a:bodyPr wrap="square" rtlCol="0">
            <a:spAutoFit/>
          </a:bodyPr>
          <a:lstStyle/>
          <a:p>
            <a:pPr marL="285750" indent="-285750">
              <a:buFont typeface="Arial" panose="020B0604020202020204" pitchFamily="34" charset="0"/>
              <a:buChar char="•"/>
            </a:pPr>
            <a:r>
              <a:rPr lang="fr-FR" u="sng" dirty="0"/>
              <a:t>Chaînage de </a:t>
            </a:r>
            <a:r>
              <a:rPr lang="fr-FR" u="sng" dirty="0" err="1"/>
              <a:t>Jquery</a:t>
            </a:r>
            <a:r>
              <a:rPr lang="fr-FR" dirty="0"/>
              <a:t>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a:lnSpc>
                <a:spcPct val="150000"/>
              </a:lnSpc>
            </a:pPr>
            <a:r>
              <a:rPr lang="fr-FR" dirty="0">
                <a:sym typeface="Wingdings" panose="05000000000000000000" pitchFamily="2" charset="2"/>
              </a:rPr>
              <a:t> Va chercher la balise d’id = mon-div,      </a:t>
            </a:r>
            <a:br>
              <a:rPr lang="fr-FR" dirty="0">
                <a:sym typeface="Wingdings" panose="05000000000000000000" pitchFamily="2" charset="2"/>
              </a:rPr>
            </a:br>
            <a:r>
              <a:rPr lang="fr-FR" dirty="0">
                <a:sym typeface="Wingdings" panose="05000000000000000000" pitchFamily="2" charset="2"/>
              </a:rPr>
              <a:t> puis prend le parent,</a:t>
            </a:r>
            <a:br>
              <a:rPr lang="fr-FR" dirty="0">
                <a:sym typeface="Wingdings" panose="05000000000000000000" pitchFamily="2" charset="2"/>
              </a:rPr>
            </a:br>
            <a:r>
              <a:rPr lang="fr-FR" dirty="0">
                <a:sym typeface="Wingdings" panose="05000000000000000000" pitchFamily="2" charset="2"/>
              </a:rPr>
              <a:t> puis prend l’élément frère directement après,</a:t>
            </a:r>
            <a:br>
              <a:rPr lang="fr-FR" dirty="0">
                <a:sym typeface="Wingdings" panose="05000000000000000000" pitchFamily="2" charset="2"/>
              </a:rPr>
            </a:br>
            <a:r>
              <a:rPr lang="fr-FR" dirty="0">
                <a:sym typeface="Wingdings" panose="05000000000000000000" pitchFamily="2" charset="2"/>
              </a:rPr>
              <a:t> puis prend les enfants de celui-ci,</a:t>
            </a:r>
            <a:br>
              <a:rPr lang="fr-FR" dirty="0">
                <a:sym typeface="Wingdings" panose="05000000000000000000" pitchFamily="2" charset="2"/>
              </a:rPr>
            </a:br>
            <a:r>
              <a:rPr lang="fr-FR" dirty="0">
                <a:sym typeface="Wingdings" panose="05000000000000000000" pitchFamily="2" charset="2"/>
              </a:rPr>
              <a:t> puis prend le 3</a:t>
            </a:r>
            <a:r>
              <a:rPr lang="fr-FR" baseline="30000" dirty="0">
                <a:sym typeface="Wingdings" panose="05000000000000000000" pitchFamily="2" charset="2"/>
              </a:rPr>
              <a:t>ème</a:t>
            </a:r>
            <a:r>
              <a:rPr lang="fr-FR" dirty="0">
                <a:sym typeface="Wingdings" panose="05000000000000000000" pitchFamily="2" charset="2"/>
              </a:rPr>
              <a:t>  </a:t>
            </a:r>
            <a:r>
              <a:rPr lang="fr-FR" dirty="0"/>
              <a:t> </a:t>
            </a:r>
          </a:p>
        </p:txBody>
      </p:sp>
      <p:pic>
        <p:nvPicPr>
          <p:cNvPr id="2" name="Image 1">
            <a:extLst>
              <a:ext uri="{FF2B5EF4-FFF2-40B4-BE49-F238E27FC236}">
                <a16:creationId xmlns:a16="http://schemas.microsoft.com/office/drawing/2014/main" id="{F9706A41-91B1-4D64-8A32-1959C05892B9}"/>
              </a:ext>
            </a:extLst>
          </p:cNvPr>
          <p:cNvPicPr>
            <a:picLocks noChangeAspect="1"/>
          </p:cNvPicPr>
          <p:nvPr/>
        </p:nvPicPr>
        <p:blipFill>
          <a:blip r:embed="rId4"/>
          <a:stretch>
            <a:fillRect/>
          </a:stretch>
        </p:blipFill>
        <p:spPr>
          <a:xfrm>
            <a:off x="2110152" y="1393743"/>
            <a:ext cx="6518031" cy="661988"/>
          </a:xfrm>
          <a:prstGeom prst="rect">
            <a:avLst/>
          </a:prstGeom>
        </p:spPr>
      </p:pic>
      <p:sp>
        <p:nvSpPr>
          <p:cNvPr id="3" name="ZoneTexte 2">
            <a:extLst>
              <a:ext uri="{FF2B5EF4-FFF2-40B4-BE49-F238E27FC236}">
                <a16:creationId xmlns:a16="http://schemas.microsoft.com/office/drawing/2014/main" id="{A2862312-49FA-4E9B-8571-9F6DFB20E1DA}"/>
              </a:ext>
            </a:extLst>
          </p:cNvPr>
          <p:cNvSpPr txBox="1"/>
          <p:nvPr/>
        </p:nvSpPr>
        <p:spPr>
          <a:xfrm>
            <a:off x="6888772" y="2291475"/>
            <a:ext cx="2074985" cy="2126864"/>
          </a:xfrm>
          <a:prstGeom prst="rect">
            <a:avLst/>
          </a:prstGeom>
          <a:noFill/>
        </p:spPr>
        <p:txBody>
          <a:bodyPr wrap="square" rtlCol="0">
            <a:spAutoFit/>
          </a:bodyPr>
          <a:lstStyle/>
          <a:p>
            <a:pPr marL="342900" indent="-342900">
              <a:lnSpc>
                <a:spcPct val="150000"/>
              </a:lnSpc>
              <a:buFont typeface="+mj-lt"/>
              <a:buAutoNum type="arabicPeriod"/>
            </a:pPr>
            <a:r>
              <a:rPr lang="fr-FR" dirty="0"/>
              <a:t>$(‘#mon-div)</a:t>
            </a:r>
          </a:p>
          <a:p>
            <a:pPr marL="342900" indent="-342900">
              <a:lnSpc>
                <a:spcPct val="150000"/>
              </a:lnSpc>
              <a:buFont typeface="+mj-lt"/>
              <a:buAutoNum type="arabicPeriod"/>
            </a:pPr>
            <a:r>
              <a:rPr lang="fr-FR" dirty="0"/>
              <a:t>.parent()</a:t>
            </a:r>
          </a:p>
          <a:p>
            <a:pPr marL="342900" indent="-342900">
              <a:lnSpc>
                <a:spcPct val="150000"/>
              </a:lnSpc>
              <a:buFont typeface="+mj-lt"/>
              <a:buAutoNum type="arabicPeriod"/>
            </a:pPr>
            <a:r>
              <a:rPr lang="fr-FR" dirty="0"/>
              <a:t>.</a:t>
            </a:r>
            <a:r>
              <a:rPr lang="fr-FR" dirty="0" err="1"/>
              <a:t>next</a:t>
            </a:r>
            <a:r>
              <a:rPr lang="fr-FR" dirty="0"/>
              <a:t>()</a:t>
            </a:r>
          </a:p>
          <a:p>
            <a:pPr marL="342900" indent="-342900">
              <a:lnSpc>
                <a:spcPct val="150000"/>
              </a:lnSpc>
              <a:buFont typeface="+mj-lt"/>
              <a:buAutoNum type="arabicPeriod"/>
            </a:pPr>
            <a:r>
              <a:rPr lang="fr-FR" dirty="0"/>
              <a:t>.</a:t>
            </a:r>
            <a:r>
              <a:rPr lang="fr-FR" dirty="0" err="1"/>
              <a:t>children</a:t>
            </a:r>
            <a:r>
              <a:rPr lang="fr-FR" dirty="0"/>
              <a:t>()</a:t>
            </a:r>
          </a:p>
          <a:p>
            <a:pPr marL="342900" indent="-342900">
              <a:lnSpc>
                <a:spcPct val="150000"/>
              </a:lnSpc>
              <a:buFont typeface="+mj-lt"/>
              <a:buAutoNum type="arabicPeriod"/>
            </a:pPr>
            <a:r>
              <a:rPr lang="fr-FR" dirty="0"/>
              <a:t>.eq(2)</a:t>
            </a:r>
          </a:p>
        </p:txBody>
      </p:sp>
      <p:cxnSp>
        <p:nvCxnSpPr>
          <p:cNvPr id="12" name="Connecteur droit avec flèche 11">
            <a:extLst>
              <a:ext uri="{FF2B5EF4-FFF2-40B4-BE49-F238E27FC236}">
                <a16:creationId xmlns:a16="http://schemas.microsoft.com/office/drawing/2014/main" id="{863D9288-FECD-4CB0-AB09-31EEA540AFBF}"/>
              </a:ext>
            </a:extLst>
          </p:cNvPr>
          <p:cNvCxnSpPr/>
          <p:nvPr/>
        </p:nvCxnSpPr>
        <p:spPr>
          <a:xfrm>
            <a:off x="5833696" y="2589335"/>
            <a:ext cx="1055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6A14F78-7B26-4A56-84FA-2C9122651983}"/>
              </a:ext>
            </a:extLst>
          </p:cNvPr>
          <p:cNvCxnSpPr>
            <a:cxnSpLocks/>
          </p:cNvCxnSpPr>
          <p:nvPr/>
        </p:nvCxnSpPr>
        <p:spPr>
          <a:xfrm>
            <a:off x="4119196" y="2987920"/>
            <a:ext cx="2769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EFF9FDB3-F54F-40AC-9E84-81EF8AEF8999}"/>
              </a:ext>
            </a:extLst>
          </p:cNvPr>
          <p:cNvCxnSpPr>
            <a:cxnSpLocks/>
          </p:cNvCxnSpPr>
          <p:nvPr/>
        </p:nvCxnSpPr>
        <p:spPr>
          <a:xfrm>
            <a:off x="5257800" y="3818793"/>
            <a:ext cx="1630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5C8C649E-3B87-46FE-A0DF-8D5C1E9F9BB0}"/>
              </a:ext>
            </a:extLst>
          </p:cNvPr>
          <p:cNvCxnSpPr>
            <a:cxnSpLocks/>
          </p:cNvCxnSpPr>
          <p:nvPr/>
        </p:nvCxnSpPr>
        <p:spPr>
          <a:xfrm>
            <a:off x="3890596" y="4217377"/>
            <a:ext cx="2998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D242D90-3C7C-4DFE-A4AF-97AA3931B4B6}"/>
              </a:ext>
            </a:extLst>
          </p:cNvPr>
          <p:cNvCxnSpPr>
            <a:cxnSpLocks/>
          </p:cNvCxnSpPr>
          <p:nvPr/>
        </p:nvCxnSpPr>
        <p:spPr>
          <a:xfrm>
            <a:off x="6399335" y="3392366"/>
            <a:ext cx="4894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B2C0604-756B-4666-BF50-D59DA5B08509}"/>
              </a:ext>
            </a:extLst>
          </p:cNvPr>
          <p:cNvSpPr/>
          <p:nvPr/>
        </p:nvSpPr>
        <p:spPr>
          <a:xfrm>
            <a:off x="1948962" y="4663735"/>
            <a:ext cx="3220915"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fr-FR" u="sng" dirty="0"/>
              <a:t>Utilisation de data:</a:t>
            </a:r>
          </a:p>
          <a:p>
            <a:r>
              <a:rPr lang="fr-FR" dirty="0"/>
              <a:t>Il est possible d'utiliser l'attribut data dans une balise HTML pour stocker des informations</a:t>
            </a:r>
          </a:p>
        </p:txBody>
      </p:sp>
      <p:pic>
        <p:nvPicPr>
          <p:cNvPr id="23" name="Image 22">
            <a:extLst>
              <a:ext uri="{FF2B5EF4-FFF2-40B4-BE49-F238E27FC236}">
                <a16:creationId xmlns:a16="http://schemas.microsoft.com/office/drawing/2014/main" id="{9A25C227-B35F-45B7-BDE8-5922234CCB09}"/>
              </a:ext>
            </a:extLst>
          </p:cNvPr>
          <p:cNvPicPr>
            <a:picLocks noChangeAspect="1"/>
          </p:cNvPicPr>
          <p:nvPr/>
        </p:nvPicPr>
        <p:blipFill>
          <a:blip r:embed="rId5"/>
          <a:stretch>
            <a:fillRect/>
          </a:stretch>
        </p:blipFill>
        <p:spPr>
          <a:xfrm>
            <a:off x="5586046" y="4905602"/>
            <a:ext cx="6333786" cy="1688343"/>
          </a:xfrm>
          <a:prstGeom prst="rect">
            <a:avLst/>
          </a:prstGeom>
        </p:spPr>
      </p:pic>
      <p:sp>
        <p:nvSpPr>
          <p:cNvPr id="14" name="ZoneTexte 13">
            <a:extLst>
              <a:ext uri="{FF2B5EF4-FFF2-40B4-BE49-F238E27FC236}">
                <a16:creationId xmlns:a16="http://schemas.microsoft.com/office/drawing/2014/main" id="{FB9C16F2-5122-44F8-8F06-E7B2723B39B1}"/>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045619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A vous de jouer </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sp>
        <p:nvSpPr>
          <p:cNvPr id="7" name="ZoneTexte 6">
            <a:extLst>
              <a:ext uri="{FF2B5EF4-FFF2-40B4-BE49-F238E27FC236}">
                <a16:creationId xmlns:a16="http://schemas.microsoft.com/office/drawing/2014/main" id="{5B5693F7-508F-47C8-B7E2-C594C78D4CD1}"/>
              </a:ext>
            </a:extLst>
          </p:cNvPr>
          <p:cNvSpPr txBox="1"/>
          <p:nvPr/>
        </p:nvSpPr>
        <p:spPr>
          <a:xfrm>
            <a:off x="1948962" y="906480"/>
            <a:ext cx="7524750" cy="369332"/>
          </a:xfrm>
          <a:prstGeom prst="rect">
            <a:avLst/>
          </a:prstGeom>
          <a:noFill/>
        </p:spPr>
        <p:txBody>
          <a:bodyPr wrap="square" rtlCol="0">
            <a:spAutoFit/>
          </a:bodyPr>
          <a:lstStyle/>
          <a:p>
            <a:pPr marL="285750" indent="-285750">
              <a:buFont typeface="Arial" panose="020B0604020202020204" pitchFamily="34" charset="0"/>
              <a:buChar char="•"/>
            </a:pPr>
            <a:r>
              <a:rPr lang="fr-FR" u="sng" dirty="0"/>
              <a:t>HTML</a:t>
            </a:r>
            <a:r>
              <a:rPr lang="fr-FR" dirty="0"/>
              <a:t> : </a:t>
            </a:r>
          </a:p>
        </p:txBody>
      </p:sp>
      <p:sp>
        <p:nvSpPr>
          <p:cNvPr id="8" name="Rectangle 7">
            <a:extLst>
              <a:ext uri="{FF2B5EF4-FFF2-40B4-BE49-F238E27FC236}">
                <a16:creationId xmlns:a16="http://schemas.microsoft.com/office/drawing/2014/main" id="{B7637C42-54C0-4142-8D32-54D53413ED24}"/>
              </a:ext>
            </a:extLst>
          </p:cNvPr>
          <p:cNvSpPr/>
          <p:nvPr/>
        </p:nvSpPr>
        <p:spPr>
          <a:xfrm>
            <a:off x="1916766" y="4087305"/>
            <a:ext cx="6096000" cy="1477328"/>
          </a:xfrm>
          <a:prstGeom prst="rect">
            <a:avLst/>
          </a:prstGeom>
        </p:spPr>
        <p:txBody>
          <a:bodyPr>
            <a:spAutoFit/>
          </a:bodyPr>
          <a:lstStyle/>
          <a:p>
            <a:pPr marL="285750" indent="-285750">
              <a:buFont typeface="Arial" panose="020B0604020202020204" pitchFamily="34" charset="0"/>
              <a:buChar char="•"/>
            </a:pPr>
            <a:r>
              <a:rPr lang="fr-FR" dirty="0"/>
              <a:t>Sélectionner &lt;</a:t>
            </a:r>
            <a:r>
              <a:rPr lang="fr-FR" dirty="0" err="1"/>
              <a:t>ul</a:t>
            </a:r>
            <a:r>
              <a:rPr lang="fr-FR" dirty="0"/>
              <a:t>&gt;</a:t>
            </a:r>
          </a:p>
          <a:p>
            <a:pPr marL="285750" indent="-285750">
              <a:buFont typeface="Arial" panose="020B0604020202020204" pitchFamily="34" charset="0"/>
              <a:buChar char="•"/>
            </a:pPr>
            <a:r>
              <a:rPr lang="fr-FR" dirty="0"/>
              <a:t>Sélectionner tous les &lt;li&gt; du &lt;</a:t>
            </a:r>
            <a:r>
              <a:rPr lang="fr-FR" dirty="0" err="1"/>
              <a:t>ul</a:t>
            </a:r>
            <a:r>
              <a:rPr lang="fr-FR" dirty="0"/>
              <a:t>&gt;</a:t>
            </a:r>
          </a:p>
          <a:p>
            <a:pPr marL="285750" indent="-285750">
              <a:buFont typeface="Arial" panose="020B0604020202020204" pitchFamily="34" charset="0"/>
              <a:buChar char="•"/>
            </a:pPr>
            <a:r>
              <a:rPr lang="fr-FR" dirty="0"/>
              <a:t>Sélectionner le &lt;li class="item-2"&gt;item 2&lt;/li&gt; dans &lt;</a:t>
            </a:r>
            <a:r>
              <a:rPr lang="fr-FR" dirty="0" err="1"/>
              <a:t>ul</a:t>
            </a:r>
            <a:r>
              <a:rPr lang="fr-FR" dirty="0"/>
              <a:t>&gt;</a:t>
            </a:r>
          </a:p>
          <a:p>
            <a:pPr marL="285750" indent="-285750">
              <a:buFont typeface="Arial" panose="020B0604020202020204" pitchFamily="34" charset="0"/>
              <a:buChar char="•"/>
            </a:pPr>
            <a:r>
              <a:rPr lang="fr-FR" dirty="0"/>
              <a:t>Chercher et sélectionner le &lt;li class="item-5"&gt;item 5&lt;/li&gt; depuis &lt;</a:t>
            </a:r>
            <a:r>
              <a:rPr lang="fr-FR" dirty="0" err="1"/>
              <a:t>nav</a:t>
            </a:r>
            <a:r>
              <a:rPr lang="fr-FR" dirty="0"/>
              <a:t>&gt;</a:t>
            </a:r>
          </a:p>
        </p:txBody>
      </p:sp>
      <p:sp>
        <p:nvSpPr>
          <p:cNvPr id="9" name="ZoneTexte 8">
            <a:extLst>
              <a:ext uri="{FF2B5EF4-FFF2-40B4-BE49-F238E27FC236}">
                <a16:creationId xmlns:a16="http://schemas.microsoft.com/office/drawing/2014/main" id="{D84894BF-25C9-4478-A857-357E6EBE7490}"/>
              </a:ext>
            </a:extLst>
          </p:cNvPr>
          <p:cNvSpPr txBox="1"/>
          <p:nvPr/>
        </p:nvSpPr>
        <p:spPr>
          <a:xfrm>
            <a:off x="1916766" y="3629850"/>
            <a:ext cx="7524750" cy="400110"/>
          </a:xfrm>
          <a:prstGeom prst="rect">
            <a:avLst/>
          </a:prstGeom>
          <a:noFill/>
        </p:spPr>
        <p:txBody>
          <a:bodyPr wrap="square" rtlCol="0">
            <a:spAutoFit/>
          </a:bodyPr>
          <a:lstStyle/>
          <a:p>
            <a:r>
              <a:rPr lang="fr-FR" dirty="0">
                <a:sym typeface="Wingdings" panose="05000000000000000000" pitchFamily="2" charset="2"/>
              </a:rPr>
              <a:t> </a:t>
            </a:r>
            <a:r>
              <a:rPr lang="fr-FR" sz="2000" u="sng" dirty="0"/>
              <a:t>A faire en une ligne et à afficher : </a:t>
            </a:r>
            <a:endParaRPr lang="fr-FR" u="sng" dirty="0"/>
          </a:p>
        </p:txBody>
      </p:sp>
      <p:sp>
        <p:nvSpPr>
          <p:cNvPr id="10" name="ZoneTexte 9">
            <a:extLst>
              <a:ext uri="{FF2B5EF4-FFF2-40B4-BE49-F238E27FC236}">
                <a16:creationId xmlns:a16="http://schemas.microsoft.com/office/drawing/2014/main" id="{4399F5A9-1D61-4C9E-80D8-03FFDE6E72A6}"/>
              </a:ext>
            </a:extLst>
          </p:cNvPr>
          <p:cNvSpPr txBox="1"/>
          <p:nvPr/>
        </p:nvSpPr>
        <p:spPr>
          <a:xfrm>
            <a:off x="7153620" y="1396880"/>
            <a:ext cx="3828359" cy="1631216"/>
          </a:xfrm>
          <a:prstGeom prst="rect">
            <a:avLst/>
          </a:prstGeom>
          <a:noFill/>
        </p:spPr>
        <p:txBody>
          <a:bodyPr wrap="square" rtlCol="0">
            <a:spAutoFit/>
          </a:bodyPr>
          <a:lstStyle/>
          <a:p>
            <a:r>
              <a:rPr lang="fr-FR" dirty="0">
                <a:sym typeface="Wingdings" panose="05000000000000000000" pitchFamily="2" charset="2"/>
              </a:rPr>
              <a:t> </a:t>
            </a:r>
            <a:r>
              <a:rPr lang="fr-FR" sz="2000" u="sng" dirty="0"/>
              <a:t>En utilisant :</a:t>
            </a:r>
            <a:br>
              <a:rPr lang="fr-FR" sz="2000" u="sng" dirty="0"/>
            </a:br>
            <a:br>
              <a:rPr lang="fr-FR" sz="2000" u="sng" dirty="0"/>
            </a:br>
            <a:r>
              <a:rPr lang="fr-FR" sz="2000" i="1" dirty="0"/>
              <a:t>$(), </a:t>
            </a:r>
            <a:r>
              <a:rPr lang="fr-FR" sz="2000" i="1" dirty="0" err="1"/>
              <a:t>find</a:t>
            </a:r>
            <a:r>
              <a:rPr lang="fr-FR" sz="2000" i="1" dirty="0"/>
              <a:t>, </a:t>
            </a:r>
            <a:r>
              <a:rPr lang="fr-FR" sz="2000" i="1" dirty="0" err="1"/>
              <a:t>closest</a:t>
            </a:r>
            <a:r>
              <a:rPr lang="fr-FR" sz="2000" i="1" dirty="0"/>
              <a:t>, parent, </a:t>
            </a:r>
            <a:r>
              <a:rPr lang="fr-FR" sz="2000" i="1" dirty="0" err="1"/>
              <a:t>children</a:t>
            </a:r>
            <a:r>
              <a:rPr lang="fr-FR" sz="2000" i="1" dirty="0"/>
              <a:t>, siblings, first, last, </a:t>
            </a:r>
            <a:r>
              <a:rPr lang="fr-FR" sz="2000" i="1" dirty="0" err="1"/>
              <a:t>next</a:t>
            </a:r>
            <a:r>
              <a:rPr lang="fr-FR" sz="2000" i="1" dirty="0"/>
              <a:t>, </a:t>
            </a:r>
            <a:r>
              <a:rPr lang="fr-FR" sz="2000" i="1" dirty="0" err="1"/>
              <a:t>prev</a:t>
            </a:r>
            <a:r>
              <a:rPr lang="fr-FR" sz="2000" i="1" dirty="0"/>
              <a:t>, eq, index </a:t>
            </a:r>
            <a:endParaRPr lang="fr-FR" i="1" u="sng" dirty="0"/>
          </a:p>
        </p:txBody>
      </p:sp>
      <p:pic>
        <p:nvPicPr>
          <p:cNvPr id="11" name="Image 10">
            <a:extLst>
              <a:ext uri="{FF2B5EF4-FFF2-40B4-BE49-F238E27FC236}">
                <a16:creationId xmlns:a16="http://schemas.microsoft.com/office/drawing/2014/main" id="{CD529C66-5CBE-4228-B511-27C704F5499A}"/>
              </a:ext>
            </a:extLst>
          </p:cNvPr>
          <p:cNvPicPr>
            <a:picLocks noChangeAspect="1"/>
          </p:cNvPicPr>
          <p:nvPr/>
        </p:nvPicPr>
        <p:blipFill>
          <a:blip r:embed="rId4"/>
          <a:stretch>
            <a:fillRect/>
          </a:stretch>
        </p:blipFill>
        <p:spPr>
          <a:xfrm>
            <a:off x="2315927" y="1353671"/>
            <a:ext cx="3363214" cy="1944500"/>
          </a:xfrm>
          <a:prstGeom prst="rect">
            <a:avLst/>
          </a:prstGeom>
        </p:spPr>
      </p:pic>
      <p:pic>
        <p:nvPicPr>
          <p:cNvPr id="2" name="Image 1">
            <a:extLst>
              <a:ext uri="{FF2B5EF4-FFF2-40B4-BE49-F238E27FC236}">
                <a16:creationId xmlns:a16="http://schemas.microsoft.com/office/drawing/2014/main" id="{3D477327-AA15-4A83-A8D6-26E82F3F566F}"/>
              </a:ext>
            </a:extLst>
          </p:cNvPr>
          <p:cNvPicPr>
            <a:picLocks noChangeAspect="1"/>
          </p:cNvPicPr>
          <p:nvPr/>
        </p:nvPicPr>
        <p:blipFill>
          <a:blip r:embed="rId5"/>
          <a:stretch>
            <a:fillRect/>
          </a:stretch>
        </p:blipFill>
        <p:spPr>
          <a:xfrm>
            <a:off x="8546655" y="3008614"/>
            <a:ext cx="2956816" cy="3664014"/>
          </a:xfrm>
          <a:prstGeom prst="rect">
            <a:avLst/>
          </a:prstGeom>
        </p:spPr>
      </p:pic>
      <p:sp>
        <p:nvSpPr>
          <p:cNvPr id="12" name="ZoneTexte 11">
            <a:extLst>
              <a:ext uri="{FF2B5EF4-FFF2-40B4-BE49-F238E27FC236}">
                <a16:creationId xmlns:a16="http://schemas.microsoft.com/office/drawing/2014/main" id="{0E7C1205-9885-4364-BC95-7F904D81B51F}"/>
              </a:ext>
            </a:extLst>
          </p:cNvPr>
          <p:cNvSpPr txBox="1"/>
          <p:nvPr/>
        </p:nvSpPr>
        <p:spPr>
          <a:xfrm>
            <a:off x="-37689" y="3393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92612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CBB1AD-CBAA-4F70-A4B4-B5787D08579E}"/>
              </a:ext>
            </a:extLst>
          </p:cNvPr>
          <p:cNvSpPr/>
          <p:nvPr/>
        </p:nvSpPr>
        <p:spPr>
          <a:xfrm>
            <a:off x="2014902" y="1057145"/>
            <a:ext cx="10026163"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a:t>jQuery est une librairie JavaScript (</a:t>
            </a:r>
            <a:r>
              <a:rPr lang="fr-FR" dirty="0" err="1"/>
              <a:t>library</a:t>
            </a:r>
            <a:r>
              <a:rPr lang="fr-FR" dirty="0"/>
              <a:t> en anglais), c'est-à-dire une bibliothèque de fonctions utilitaires. Initialement conçue en 2006 pour assurer la compatibilité entre navigateurs, cette bibliothèque a depuis évolué et propose de nombreux services autour de la manipulation du DOM. Elle permet une écriture rapide, intuitive et lisible du code JS.</a:t>
            </a:r>
          </a:p>
          <a:p>
            <a:pPr marL="285750" indent="-285750">
              <a:lnSpc>
                <a:spcPct val="150000"/>
              </a:lnSpc>
              <a:buFont typeface="Arial" panose="020B0604020202020204" pitchFamily="34" charset="0"/>
              <a:buChar char="•"/>
            </a:pPr>
            <a:endParaRPr lang="fr-FR" dirty="0"/>
          </a:p>
          <a:p>
            <a:pPr marL="285750" indent="-285750">
              <a:lnSpc>
                <a:spcPct val="150000"/>
              </a:lnSpc>
              <a:buFont typeface="Arial" panose="020B0604020202020204" pitchFamily="34" charset="0"/>
              <a:buChar char="•"/>
            </a:pPr>
            <a:r>
              <a:rPr lang="fr-FR" dirty="0"/>
              <a:t>En résumé : une façon d’écrire du JS de manière plus courte </a:t>
            </a:r>
            <a:r>
              <a:rPr lang="fr-FR" dirty="0">
                <a:sym typeface="Wingdings" panose="05000000000000000000" pitchFamily="2" charset="2"/>
              </a:rPr>
              <a:t> à utiliser au besoin quand c’est plus simple </a:t>
            </a:r>
          </a:p>
          <a:p>
            <a:pPr marL="285750" indent="-285750">
              <a:lnSpc>
                <a:spcPct val="150000"/>
              </a:lnSpc>
              <a:buFont typeface="Arial" panose="020B0604020202020204" pitchFamily="34" charset="0"/>
              <a:buChar char="•"/>
            </a:pPr>
            <a:endParaRPr lang="fr-FR" dirty="0">
              <a:sym typeface="Wingdings" panose="05000000000000000000" pitchFamily="2" charset="2"/>
            </a:endParaRPr>
          </a:p>
          <a:p>
            <a:pPr marL="285750" indent="-285750">
              <a:lnSpc>
                <a:spcPct val="150000"/>
              </a:lnSpc>
              <a:buFont typeface="Arial" panose="020B0604020202020204" pitchFamily="34" charset="0"/>
              <a:buChar char="•"/>
            </a:pPr>
            <a:endParaRPr lang="fr-FR" dirty="0">
              <a:sym typeface="Wingdings" panose="05000000000000000000" pitchFamily="2" charset="2"/>
            </a:endParaRPr>
          </a:p>
          <a:p>
            <a:pPr marL="285750" indent="-285750">
              <a:lnSpc>
                <a:spcPct val="150000"/>
              </a:lnSpc>
              <a:buFont typeface="Arial" panose="020B0604020202020204" pitchFamily="34" charset="0"/>
              <a:buChar char="•"/>
            </a:pPr>
            <a:r>
              <a:rPr lang="fr-FR" dirty="0">
                <a:sym typeface="Wingdings" panose="05000000000000000000" pitchFamily="2" charset="2"/>
              </a:rPr>
              <a:t>API : </a:t>
            </a:r>
            <a:r>
              <a:rPr lang="fr-FR" dirty="0">
                <a:hlinkClick r:id="rId2"/>
              </a:rPr>
              <a:t>https://api.jquery.com/</a:t>
            </a:r>
            <a:endParaRPr lang="fr-FR" dirty="0"/>
          </a:p>
          <a:p>
            <a:pPr marL="285750" indent="-285750">
              <a:lnSpc>
                <a:spcPct val="150000"/>
              </a:lnSpc>
              <a:buFont typeface="Arial" panose="020B0604020202020204" pitchFamily="34" charset="0"/>
              <a:buChar char="•"/>
            </a:pPr>
            <a:r>
              <a:rPr lang="fr-FR" dirty="0"/>
              <a:t>Doc : </a:t>
            </a:r>
            <a:r>
              <a:rPr lang="fr-FR" dirty="0">
                <a:hlinkClick r:id="rId3"/>
              </a:rPr>
              <a:t>https://devdocs.io/jquery/</a:t>
            </a:r>
            <a:endParaRPr lang="fr-FR" dirty="0"/>
          </a:p>
        </p:txBody>
      </p:sp>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JQUERY c’est quoi ?</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sp>
        <p:nvSpPr>
          <p:cNvPr id="7" name="ZoneTexte 6">
            <a:extLst>
              <a:ext uri="{FF2B5EF4-FFF2-40B4-BE49-F238E27FC236}">
                <a16:creationId xmlns:a16="http://schemas.microsoft.com/office/drawing/2014/main" id="{0F54CE96-AC2D-4CA2-AD2D-D562E4319CC4}"/>
              </a:ext>
            </a:extLst>
          </p:cNvPr>
          <p:cNvSpPr txBox="1"/>
          <p:nvPr/>
        </p:nvSpPr>
        <p:spPr>
          <a:xfrm>
            <a:off x="-35560" y="1244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1426383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Les </a:t>
            </a:r>
            <a:r>
              <a:rPr lang="fr-FR" sz="2800" b="1" dirty="0" err="1"/>
              <a:t>event</a:t>
            </a:r>
            <a:r>
              <a:rPr lang="fr-FR" sz="2800" b="1" dirty="0"/>
              <a:t> en Javascript</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1503494" y="0"/>
            <a:ext cx="688506" cy="688506"/>
          </a:xfrm>
          <a:prstGeom prst="rect">
            <a:avLst/>
          </a:prstGeom>
        </p:spPr>
      </p:pic>
      <p:sp>
        <p:nvSpPr>
          <p:cNvPr id="8" name="Rectangle 7">
            <a:extLst>
              <a:ext uri="{FF2B5EF4-FFF2-40B4-BE49-F238E27FC236}">
                <a16:creationId xmlns:a16="http://schemas.microsoft.com/office/drawing/2014/main" id="{8CEB6010-A418-41FB-972F-C491A46F8AF9}"/>
              </a:ext>
            </a:extLst>
          </p:cNvPr>
          <p:cNvSpPr/>
          <p:nvPr/>
        </p:nvSpPr>
        <p:spPr>
          <a:xfrm>
            <a:off x="1850782" y="733070"/>
            <a:ext cx="10341218" cy="923330"/>
          </a:xfrm>
          <a:prstGeom prst="rect">
            <a:avLst/>
          </a:prstGeom>
        </p:spPr>
        <p:txBody>
          <a:bodyPr wrap="square">
            <a:spAutoFit/>
          </a:bodyPr>
          <a:lstStyle/>
          <a:p>
            <a:r>
              <a:rPr lang="fr-FR" i="1" dirty="0">
                <a:solidFill>
                  <a:srgbClr val="24292E"/>
                </a:solidFill>
                <a:latin typeface="-apple-system"/>
              </a:rPr>
              <a:t>JavaScript est un langage tourné vers la gestion des interactions entre l'utilisateur et le navigateur. Cliquer, scroller, soumettre un formulaire, etc. sont des événements utilisateurs, auxquels le développeur peut associer du code pour décrire ce qui devrait s'exécuter si un tel événement survient.</a:t>
            </a:r>
            <a:endParaRPr lang="fr-FR" i="1" dirty="0"/>
          </a:p>
        </p:txBody>
      </p:sp>
      <p:sp>
        <p:nvSpPr>
          <p:cNvPr id="11" name="Rectangle 10">
            <a:extLst>
              <a:ext uri="{FF2B5EF4-FFF2-40B4-BE49-F238E27FC236}">
                <a16:creationId xmlns:a16="http://schemas.microsoft.com/office/drawing/2014/main" id="{A8304906-487D-48CC-930A-17C986E2D041}"/>
              </a:ext>
            </a:extLst>
          </p:cNvPr>
          <p:cNvSpPr/>
          <p:nvPr/>
        </p:nvSpPr>
        <p:spPr>
          <a:xfrm>
            <a:off x="1850782" y="1785141"/>
            <a:ext cx="10341218" cy="923330"/>
          </a:xfrm>
          <a:prstGeom prst="rect">
            <a:avLst/>
          </a:prstGeom>
        </p:spPr>
        <p:txBody>
          <a:bodyPr wrap="square">
            <a:spAutoFit/>
          </a:bodyPr>
          <a:lstStyle/>
          <a:p>
            <a:r>
              <a:rPr lang="fr-FR" dirty="0">
                <a:solidFill>
                  <a:srgbClr val="24292E"/>
                </a:solidFill>
                <a:latin typeface="-apple-system"/>
              </a:rPr>
              <a:t>La méthode </a:t>
            </a:r>
            <a:r>
              <a:rPr lang="fr-FR" b="1" dirty="0" err="1">
                <a:solidFill>
                  <a:srgbClr val="24292E"/>
                </a:solidFill>
                <a:highlight>
                  <a:srgbClr val="FFFF00"/>
                </a:highlight>
                <a:latin typeface="-apple-system"/>
              </a:rPr>
              <a:t>addEventListener</a:t>
            </a:r>
            <a:r>
              <a:rPr lang="fr-FR" dirty="0">
                <a:solidFill>
                  <a:srgbClr val="24292E"/>
                </a:solidFill>
                <a:latin typeface="-apple-system"/>
              </a:rPr>
              <a:t> </a:t>
            </a:r>
            <a:r>
              <a:rPr lang="fr-FR" dirty="0"/>
              <a:t>permet de créer un écouteur d'événement, c'est-à-dire une fonction qui va permettre d'indiquer au navigateur comment réagir à des événements futurs d'un certain type. </a:t>
            </a:r>
            <a:br>
              <a:rPr lang="fr-FR" dirty="0"/>
            </a:br>
            <a:endParaRPr lang="fr-FR" dirty="0"/>
          </a:p>
        </p:txBody>
      </p:sp>
      <p:pic>
        <p:nvPicPr>
          <p:cNvPr id="3" name="Image 2">
            <a:extLst>
              <a:ext uri="{FF2B5EF4-FFF2-40B4-BE49-F238E27FC236}">
                <a16:creationId xmlns:a16="http://schemas.microsoft.com/office/drawing/2014/main" id="{997AA851-874D-4687-A10E-B6013C0AC5EB}"/>
              </a:ext>
            </a:extLst>
          </p:cNvPr>
          <p:cNvPicPr>
            <a:picLocks noChangeAspect="1"/>
          </p:cNvPicPr>
          <p:nvPr/>
        </p:nvPicPr>
        <p:blipFill>
          <a:blip r:embed="rId4"/>
          <a:stretch>
            <a:fillRect/>
          </a:stretch>
        </p:blipFill>
        <p:spPr>
          <a:xfrm>
            <a:off x="5133975" y="2837212"/>
            <a:ext cx="3133725" cy="1345521"/>
          </a:xfrm>
          <a:prstGeom prst="rect">
            <a:avLst/>
          </a:prstGeom>
        </p:spPr>
      </p:pic>
      <p:pic>
        <p:nvPicPr>
          <p:cNvPr id="7" name="Image 6">
            <a:extLst>
              <a:ext uri="{FF2B5EF4-FFF2-40B4-BE49-F238E27FC236}">
                <a16:creationId xmlns:a16="http://schemas.microsoft.com/office/drawing/2014/main" id="{260AEC92-ABD8-45B4-89F0-61242966C6F8}"/>
              </a:ext>
            </a:extLst>
          </p:cNvPr>
          <p:cNvPicPr>
            <a:picLocks noChangeAspect="1"/>
          </p:cNvPicPr>
          <p:nvPr/>
        </p:nvPicPr>
        <p:blipFill>
          <a:blip r:embed="rId5"/>
          <a:stretch>
            <a:fillRect/>
          </a:stretch>
        </p:blipFill>
        <p:spPr>
          <a:xfrm>
            <a:off x="1946274" y="4561728"/>
            <a:ext cx="9841655" cy="1345521"/>
          </a:xfrm>
          <a:prstGeom prst="rect">
            <a:avLst/>
          </a:prstGeom>
        </p:spPr>
      </p:pic>
      <p:sp>
        <p:nvSpPr>
          <p:cNvPr id="9" name="ZoneTexte 8">
            <a:extLst>
              <a:ext uri="{FF2B5EF4-FFF2-40B4-BE49-F238E27FC236}">
                <a16:creationId xmlns:a16="http://schemas.microsoft.com/office/drawing/2014/main" id="{DE20942F-1F4A-43BA-B40E-39091112F1F9}"/>
              </a:ext>
            </a:extLst>
          </p:cNvPr>
          <p:cNvSpPr txBox="1"/>
          <p:nvPr/>
        </p:nvSpPr>
        <p:spPr>
          <a:xfrm>
            <a:off x="-50389" y="3977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125555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Les </a:t>
            </a:r>
            <a:r>
              <a:rPr lang="fr-FR" sz="2800" b="1" dirty="0" err="1"/>
              <a:t>event</a:t>
            </a:r>
            <a:r>
              <a:rPr lang="fr-FR" sz="2800" b="1" dirty="0"/>
              <a:t> en Javascript</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1503494" y="0"/>
            <a:ext cx="688506" cy="688506"/>
          </a:xfrm>
          <a:prstGeom prst="rect">
            <a:avLst/>
          </a:prstGeom>
        </p:spPr>
      </p:pic>
      <p:pic>
        <p:nvPicPr>
          <p:cNvPr id="2" name="Image 1">
            <a:extLst>
              <a:ext uri="{FF2B5EF4-FFF2-40B4-BE49-F238E27FC236}">
                <a16:creationId xmlns:a16="http://schemas.microsoft.com/office/drawing/2014/main" id="{D5E2984A-FE70-417E-8A5A-1B75D9D8E7FB}"/>
              </a:ext>
            </a:extLst>
          </p:cNvPr>
          <p:cNvPicPr>
            <a:picLocks noChangeAspect="1"/>
          </p:cNvPicPr>
          <p:nvPr/>
        </p:nvPicPr>
        <p:blipFill>
          <a:blip r:embed="rId4"/>
          <a:stretch>
            <a:fillRect/>
          </a:stretch>
        </p:blipFill>
        <p:spPr>
          <a:xfrm>
            <a:off x="2032000" y="688506"/>
            <a:ext cx="10160000" cy="3430782"/>
          </a:xfrm>
          <a:prstGeom prst="rect">
            <a:avLst/>
          </a:prstGeom>
        </p:spPr>
      </p:pic>
      <p:pic>
        <p:nvPicPr>
          <p:cNvPr id="4" name="Image 3">
            <a:extLst>
              <a:ext uri="{FF2B5EF4-FFF2-40B4-BE49-F238E27FC236}">
                <a16:creationId xmlns:a16="http://schemas.microsoft.com/office/drawing/2014/main" id="{A71876ED-3F28-4AB4-B262-DEF485924FB7}"/>
              </a:ext>
            </a:extLst>
          </p:cNvPr>
          <p:cNvPicPr>
            <a:picLocks noChangeAspect="1"/>
          </p:cNvPicPr>
          <p:nvPr/>
        </p:nvPicPr>
        <p:blipFill>
          <a:blip r:embed="rId5"/>
          <a:stretch>
            <a:fillRect/>
          </a:stretch>
        </p:blipFill>
        <p:spPr>
          <a:xfrm>
            <a:off x="2032000" y="4240010"/>
            <a:ext cx="9055100" cy="1485396"/>
          </a:xfrm>
          <a:prstGeom prst="rect">
            <a:avLst/>
          </a:prstGeom>
        </p:spPr>
      </p:pic>
      <p:sp>
        <p:nvSpPr>
          <p:cNvPr id="9" name="Rectangle 8">
            <a:extLst>
              <a:ext uri="{FF2B5EF4-FFF2-40B4-BE49-F238E27FC236}">
                <a16:creationId xmlns:a16="http://schemas.microsoft.com/office/drawing/2014/main" id="{21F22FCD-D028-4CAD-A142-7B8F2A0AF8C8}"/>
              </a:ext>
            </a:extLst>
          </p:cNvPr>
          <p:cNvSpPr/>
          <p:nvPr/>
        </p:nvSpPr>
        <p:spPr>
          <a:xfrm>
            <a:off x="2032000" y="5846128"/>
            <a:ext cx="10160000" cy="646331"/>
          </a:xfrm>
          <a:prstGeom prst="rect">
            <a:avLst/>
          </a:prstGeom>
        </p:spPr>
        <p:txBody>
          <a:bodyPr wrap="square">
            <a:spAutoFit/>
          </a:bodyPr>
          <a:lstStyle/>
          <a:p>
            <a:r>
              <a:rPr lang="fr-FR" dirty="0"/>
              <a:t>L'objet-événement contient de nombreuses informations utiles, et notamment une méthode </a:t>
            </a:r>
            <a:r>
              <a:rPr lang="fr-FR" dirty="0" err="1"/>
              <a:t>preventDefault</a:t>
            </a:r>
            <a:r>
              <a:rPr lang="fr-FR" dirty="0"/>
              <a:t> qui permet, lorsque c'est utile, de bloquer le comportement par défaut du navigateur</a:t>
            </a:r>
          </a:p>
        </p:txBody>
      </p:sp>
      <p:cxnSp>
        <p:nvCxnSpPr>
          <p:cNvPr id="12" name="Connecteur droit 11">
            <a:extLst>
              <a:ext uri="{FF2B5EF4-FFF2-40B4-BE49-F238E27FC236}">
                <a16:creationId xmlns:a16="http://schemas.microsoft.com/office/drawing/2014/main" id="{6AC43843-EDD0-4C1E-8623-3F3A69494361}"/>
              </a:ext>
            </a:extLst>
          </p:cNvPr>
          <p:cNvCxnSpPr/>
          <p:nvPr/>
        </p:nvCxnSpPr>
        <p:spPr>
          <a:xfrm>
            <a:off x="5422900" y="4889500"/>
            <a:ext cx="406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BC0D3A27-26DC-45FC-A766-8293E69C9DF4}"/>
              </a:ext>
            </a:extLst>
          </p:cNvPr>
          <p:cNvCxnSpPr/>
          <p:nvPr/>
        </p:nvCxnSpPr>
        <p:spPr>
          <a:xfrm>
            <a:off x="3784600" y="5143500"/>
            <a:ext cx="406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FEF44D3-3DA5-48DF-A0A9-821C86D04AE5}"/>
              </a:ext>
            </a:extLst>
          </p:cNvPr>
          <p:cNvSpPr txBox="1"/>
          <p:nvPr/>
        </p:nvSpPr>
        <p:spPr>
          <a:xfrm>
            <a:off x="-50389" y="3977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797561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 coins arrondis 8">
            <a:extLst>
              <a:ext uri="{FF2B5EF4-FFF2-40B4-BE49-F238E27FC236}">
                <a16:creationId xmlns:a16="http://schemas.microsoft.com/office/drawing/2014/main" id="{74CB4E2F-7277-491A-BB5C-C055E5BC1B04}"/>
              </a:ext>
            </a:extLst>
          </p:cNvPr>
          <p:cNvSpPr/>
          <p:nvPr/>
        </p:nvSpPr>
        <p:spPr>
          <a:xfrm>
            <a:off x="6881691" y="3098800"/>
            <a:ext cx="5170609" cy="39235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Les </a:t>
            </a:r>
            <a:r>
              <a:rPr lang="fr-FR" sz="2800" b="1" dirty="0" err="1"/>
              <a:t>event</a:t>
            </a:r>
            <a:r>
              <a:rPr lang="fr-FR" sz="2800" b="1" dirty="0"/>
              <a:t> en Javascript</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1503494" y="0"/>
            <a:ext cx="688506" cy="688506"/>
          </a:xfrm>
          <a:prstGeom prst="rect">
            <a:avLst/>
          </a:prstGeom>
        </p:spPr>
      </p:pic>
      <p:sp>
        <p:nvSpPr>
          <p:cNvPr id="2" name="Rectangle 1">
            <a:extLst>
              <a:ext uri="{FF2B5EF4-FFF2-40B4-BE49-F238E27FC236}">
                <a16:creationId xmlns:a16="http://schemas.microsoft.com/office/drawing/2014/main" id="{632FB0E2-4E85-40F2-9C75-4D1A93B03EE6}"/>
              </a:ext>
            </a:extLst>
          </p:cNvPr>
          <p:cNvSpPr/>
          <p:nvPr/>
        </p:nvSpPr>
        <p:spPr>
          <a:xfrm>
            <a:off x="6924461" y="3098800"/>
            <a:ext cx="5051639" cy="369332"/>
          </a:xfrm>
          <a:prstGeom prst="rect">
            <a:avLst/>
          </a:prstGeom>
        </p:spPr>
        <p:txBody>
          <a:bodyPr wrap="square">
            <a:spAutoFit/>
          </a:bodyPr>
          <a:lstStyle/>
          <a:p>
            <a:r>
              <a:rPr lang="fr-FR" b="1" dirty="0"/>
              <a:t>https://developer.mozilla.org/fr/docs/Web/Events</a:t>
            </a:r>
          </a:p>
        </p:txBody>
      </p:sp>
      <p:sp>
        <p:nvSpPr>
          <p:cNvPr id="4" name="ZoneTexte 3">
            <a:extLst>
              <a:ext uri="{FF2B5EF4-FFF2-40B4-BE49-F238E27FC236}">
                <a16:creationId xmlns:a16="http://schemas.microsoft.com/office/drawing/2014/main" id="{7D9B0F37-92D4-4E46-AF29-1E595E4355FD}"/>
              </a:ext>
            </a:extLst>
          </p:cNvPr>
          <p:cNvSpPr txBox="1"/>
          <p:nvPr/>
        </p:nvSpPr>
        <p:spPr>
          <a:xfrm>
            <a:off x="1999274" y="3760542"/>
            <a:ext cx="8877300"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dirty="0"/>
              <a:t>Click : réagir au clic de la souris</a:t>
            </a:r>
          </a:p>
          <a:p>
            <a:pPr marL="285750" indent="-285750">
              <a:lnSpc>
                <a:spcPct val="150000"/>
              </a:lnSpc>
              <a:buFont typeface="Arial" panose="020B0604020202020204" pitchFamily="34" charset="0"/>
              <a:buChar char="•"/>
            </a:pPr>
            <a:r>
              <a:rPr lang="fr-FR" dirty="0" err="1"/>
              <a:t>Submit</a:t>
            </a:r>
            <a:r>
              <a:rPr lang="fr-FR" dirty="0"/>
              <a:t> : réagir à la soumission d’un formulaire</a:t>
            </a:r>
          </a:p>
          <a:p>
            <a:pPr marL="285750" indent="-285750">
              <a:lnSpc>
                <a:spcPct val="150000"/>
              </a:lnSpc>
              <a:buFont typeface="Arial" panose="020B0604020202020204" pitchFamily="34" charset="0"/>
              <a:buChar char="•"/>
            </a:pPr>
            <a:r>
              <a:rPr lang="fr-FR" dirty="0" err="1"/>
              <a:t>DOMContentLoaded</a:t>
            </a:r>
            <a:r>
              <a:rPr lang="fr-FR" dirty="0"/>
              <a:t> : réagir au chargement de l’ensemble du HTML</a:t>
            </a:r>
          </a:p>
          <a:p>
            <a:pPr marL="285750" indent="-285750">
              <a:lnSpc>
                <a:spcPct val="150000"/>
              </a:lnSpc>
              <a:buFont typeface="Arial" panose="020B0604020202020204" pitchFamily="34" charset="0"/>
              <a:buChar char="•"/>
            </a:pPr>
            <a:r>
              <a:rPr lang="fr-FR" dirty="0" err="1"/>
              <a:t>keydown</a:t>
            </a:r>
            <a:r>
              <a:rPr lang="fr-FR" dirty="0"/>
              <a:t> : réagir à une touche du clavier enfoncée</a:t>
            </a:r>
          </a:p>
          <a:p>
            <a:pPr marL="285750" indent="-285750">
              <a:lnSpc>
                <a:spcPct val="150000"/>
              </a:lnSpc>
              <a:buFont typeface="Arial" panose="020B0604020202020204" pitchFamily="34" charset="0"/>
              <a:buChar char="•"/>
            </a:pPr>
            <a:r>
              <a:rPr lang="fr-FR" dirty="0" err="1"/>
              <a:t>load</a:t>
            </a:r>
            <a:r>
              <a:rPr lang="fr-FR" dirty="0"/>
              <a:t> : réagir à la fin de chargement d’une ressource ( par exemple une image)</a:t>
            </a:r>
          </a:p>
          <a:p>
            <a:pPr marL="285750" indent="-285750">
              <a:lnSpc>
                <a:spcPct val="150000"/>
              </a:lnSpc>
              <a:buFont typeface="Arial" panose="020B0604020202020204" pitchFamily="34" charset="0"/>
              <a:buChar char="•"/>
            </a:pPr>
            <a:r>
              <a:rPr lang="fr-FR" dirty="0" err="1"/>
              <a:t>touchstart</a:t>
            </a:r>
            <a:r>
              <a:rPr lang="fr-FR" dirty="0"/>
              <a:t> : réagir au touché sur un écran tactile</a:t>
            </a:r>
          </a:p>
        </p:txBody>
      </p:sp>
      <p:pic>
        <p:nvPicPr>
          <p:cNvPr id="12" name="Image 11">
            <a:extLst>
              <a:ext uri="{FF2B5EF4-FFF2-40B4-BE49-F238E27FC236}">
                <a16:creationId xmlns:a16="http://schemas.microsoft.com/office/drawing/2014/main" id="{18EB0061-C2CA-42B2-87B6-381CED896368}"/>
              </a:ext>
            </a:extLst>
          </p:cNvPr>
          <p:cNvPicPr>
            <a:picLocks noChangeAspect="1"/>
          </p:cNvPicPr>
          <p:nvPr/>
        </p:nvPicPr>
        <p:blipFill>
          <a:blip r:embed="rId4"/>
          <a:stretch>
            <a:fillRect/>
          </a:stretch>
        </p:blipFill>
        <p:spPr>
          <a:xfrm>
            <a:off x="2130894" y="1142420"/>
            <a:ext cx="9372600" cy="1082104"/>
          </a:xfrm>
          <a:prstGeom prst="rect">
            <a:avLst/>
          </a:prstGeom>
        </p:spPr>
      </p:pic>
      <p:sp>
        <p:nvSpPr>
          <p:cNvPr id="13" name="ZoneTexte 12">
            <a:extLst>
              <a:ext uri="{FF2B5EF4-FFF2-40B4-BE49-F238E27FC236}">
                <a16:creationId xmlns:a16="http://schemas.microsoft.com/office/drawing/2014/main" id="{A2F9F9AC-9210-44DC-8AFC-3C540751D9E4}"/>
              </a:ext>
            </a:extLst>
          </p:cNvPr>
          <p:cNvSpPr txBox="1"/>
          <p:nvPr/>
        </p:nvSpPr>
        <p:spPr>
          <a:xfrm>
            <a:off x="2130894" y="688506"/>
            <a:ext cx="4219106" cy="400110"/>
          </a:xfrm>
          <a:prstGeom prst="rect">
            <a:avLst/>
          </a:prstGeom>
          <a:noFill/>
        </p:spPr>
        <p:txBody>
          <a:bodyPr wrap="square" rtlCol="0">
            <a:spAutoFit/>
          </a:bodyPr>
          <a:lstStyle/>
          <a:p>
            <a:pPr marL="285750" indent="-285750">
              <a:buFont typeface="Arial" panose="020B0604020202020204" pitchFamily="34" charset="0"/>
              <a:buChar char="•"/>
            </a:pPr>
            <a:r>
              <a:rPr lang="fr-FR" sz="2000" u="sng" dirty="0"/>
              <a:t>Emploi du </a:t>
            </a:r>
            <a:r>
              <a:rPr lang="fr-FR" sz="2000" u="sng" dirty="0" err="1"/>
              <a:t>evt.preventDefault</a:t>
            </a:r>
            <a:r>
              <a:rPr lang="fr-FR" sz="2000" u="sng" dirty="0"/>
              <a:t>() </a:t>
            </a:r>
            <a:r>
              <a:rPr lang="fr-FR" sz="2000" dirty="0"/>
              <a:t>:</a:t>
            </a:r>
          </a:p>
        </p:txBody>
      </p:sp>
      <p:sp>
        <p:nvSpPr>
          <p:cNvPr id="14" name="ZoneTexte 13">
            <a:extLst>
              <a:ext uri="{FF2B5EF4-FFF2-40B4-BE49-F238E27FC236}">
                <a16:creationId xmlns:a16="http://schemas.microsoft.com/office/drawing/2014/main" id="{2A18A83C-BE4F-45DC-9D3C-78A3E2E6419A}"/>
              </a:ext>
            </a:extLst>
          </p:cNvPr>
          <p:cNvSpPr txBox="1"/>
          <p:nvPr/>
        </p:nvSpPr>
        <p:spPr>
          <a:xfrm>
            <a:off x="2130894" y="2728126"/>
            <a:ext cx="4219106" cy="400110"/>
          </a:xfrm>
          <a:prstGeom prst="rect">
            <a:avLst/>
          </a:prstGeom>
          <a:noFill/>
        </p:spPr>
        <p:txBody>
          <a:bodyPr wrap="square" rtlCol="0">
            <a:spAutoFit/>
          </a:bodyPr>
          <a:lstStyle/>
          <a:p>
            <a:pPr marL="285750" indent="-285750">
              <a:buFont typeface="Arial" panose="020B0604020202020204" pitchFamily="34" charset="0"/>
              <a:buChar char="•"/>
            </a:pPr>
            <a:r>
              <a:rPr lang="fr-FR" sz="2000" u="sng" dirty="0"/>
              <a:t>Liste des </a:t>
            </a:r>
            <a:r>
              <a:rPr lang="fr-FR" sz="2000" u="sng" dirty="0" err="1"/>
              <a:t>events</a:t>
            </a:r>
            <a:r>
              <a:rPr lang="fr-FR" sz="2000" u="sng" dirty="0"/>
              <a:t> :</a:t>
            </a:r>
          </a:p>
        </p:txBody>
      </p:sp>
      <p:sp>
        <p:nvSpPr>
          <p:cNvPr id="10" name="ZoneTexte 9">
            <a:extLst>
              <a:ext uri="{FF2B5EF4-FFF2-40B4-BE49-F238E27FC236}">
                <a16:creationId xmlns:a16="http://schemas.microsoft.com/office/drawing/2014/main" id="{76089BA2-7F72-4B5A-B043-F1AC4CFBDA6E}"/>
              </a:ext>
            </a:extLst>
          </p:cNvPr>
          <p:cNvSpPr txBox="1"/>
          <p:nvPr/>
        </p:nvSpPr>
        <p:spPr>
          <a:xfrm>
            <a:off x="-50389" y="3977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8477243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CBB1AD-CBAA-4F70-A4B4-B5787D08579E}"/>
              </a:ext>
            </a:extLst>
          </p:cNvPr>
          <p:cNvSpPr/>
          <p:nvPr/>
        </p:nvSpPr>
        <p:spPr>
          <a:xfrm>
            <a:off x="1970940" y="567784"/>
            <a:ext cx="10026163" cy="5035353"/>
          </a:xfrm>
          <a:prstGeom prst="rect">
            <a:avLst/>
          </a:prstGeom>
        </p:spPr>
        <p:txBody>
          <a:bodyPr wrap="square">
            <a:spAutoFit/>
          </a:bodyPr>
          <a:lstStyle/>
          <a:p>
            <a:pPr marL="285750" indent="-285750">
              <a:lnSpc>
                <a:spcPct val="150000"/>
              </a:lnSpc>
              <a:buFont typeface="Arial" panose="020B0604020202020204" pitchFamily="34" charset="0"/>
              <a:buChar char="•"/>
            </a:pPr>
            <a:r>
              <a:rPr lang="fr-FR" u="sng" dirty="0"/>
              <a:t>Ajouter un écouteur d’évènement :</a:t>
            </a:r>
          </a:p>
          <a:p>
            <a:pPr lvl="1">
              <a:lnSpc>
                <a:spcPct val="150000"/>
              </a:lnSpc>
            </a:pPr>
            <a:endParaRPr lang="fr-FR" u="sng" dirty="0"/>
          </a:p>
          <a:p>
            <a:pPr lvl="1">
              <a:lnSpc>
                <a:spcPct val="150000"/>
              </a:lnSpc>
            </a:pPr>
            <a:endParaRPr lang="fr-FR" u="sng" dirty="0"/>
          </a:p>
          <a:p>
            <a:pPr marL="742950" lvl="1" indent="-285750">
              <a:lnSpc>
                <a:spcPct val="150000"/>
              </a:lnSpc>
              <a:buFont typeface="Arial" panose="020B0604020202020204" pitchFamily="34" charset="0"/>
              <a:buChar char="•"/>
            </a:pPr>
            <a:endParaRPr lang="fr-FR" u="sng" dirty="0"/>
          </a:p>
          <a:p>
            <a:pPr marL="285750" indent="-285750">
              <a:lnSpc>
                <a:spcPct val="150000"/>
              </a:lnSpc>
              <a:buFont typeface="Arial" panose="020B0604020202020204" pitchFamily="34" charset="0"/>
              <a:buChar char="•"/>
            </a:pPr>
            <a:r>
              <a:rPr lang="fr-FR" u="sng" dirty="0"/>
              <a:t>Agir après le chargement du DOM:</a:t>
            </a:r>
          </a:p>
          <a:p>
            <a:pPr marL="285750" indent="-285750">
              <a:lnSpc>
                <a:spcPct val="150000"/>
              </a:lnSpc>
              <a:buFont typeface="Arial" panose="020B0604020202020204" pitchFamily="34" charset="0"/>
              <a:buChar char="•"/>
            </a:pPr>
            <a:endParaRPr lang="fr-FR" u="sng" dirty="0">
              <a:sym typeface="Wingdings" panose="05000000000000000000" pitchFamily="2" charset="2"/>
            </a:endParaRPr>
          </a:p>
          <a:p>
            <a:pPr>
              <a:lnSpc>
                <a:spcPct val="150000"/>
              </a:lnSpc>
            </a:pPr>
            <a:endParaRPr lang="fr-FR" u="sng" dirty="0">
              <a:sym typeface="Wingdings" panose="05000000000000000000" pitchFamily="2" charset="2"/>
            </a:endParaRPr>
          </a:p>
          <a:p>
            <a:pPr marL="285750" indent="-285750">
              <a:lnSpc>
                <a:spcPct val="150000"/>
              </a:lnSpc>
              <a:buFont typeface="Arial" panose="020B0604020202020204" pitchFamily="34" charset="0"/>
              <a:buChar char="•"/>
            </a:pPr>
            <a:r>
              <a:rPr lang="fr-FR" u="sng" dirty="0"/>
              <a:t>Agir sur une collection d'éléments:</a:t>
            </a:r>
          </a:p>
          <a:p>
            <a:pPr marL="285750" indent="-285750">
              <a:lnSpc>
                <a:spcPct val="150000"/>
              </a:lnSpc>
              <a:buFont typeface="Arial" panose="020B0604020202020204" pitchFamily="34" charset="0"/>
              <a:buChar char="•"/>
            </a:pPr>
            <a:endParaRPr lang="fr-FR" u="sng" dirty="0">
              <a:sym typeface="Wingdings" panose="05000000000000000000" pitchFamily="2" charset="2"/>
            </a:endParaRPr>
          </a:p>
          <a:p>
            <a:pPr marL="285750" indent="-285750">
              <a:lnSpc>
                <a:spcPct val="150000"/>
              </a:lnSpc>
              <a:buFont typeface="Arial" panose="020B0604020202020204" pitchFamily="34" charset="0"/>
              <a:buChar char="•"/>
            </a:pPr>
            <a:endParaRPr lang="fr-FR" u="sng" dirty="0">
              <a:sym typeface="Wingdings" panose="05000000000000000000" pitchFamily="2" charset="2"/>
            </a:endParaRPr>
          </a:p>
          <a:p>
            <a:pPr marL="285750" indent="-285750">
              <a:lnSpc>
                <a:spcPct val="150000"/>
              </a:lnSpc>
              <a:buFont typeface="Arial" panose="020B0604020202020204" pitchFamily="34" charset="0"/>
              <a:buChar char="•"/>
            </a:pPr>
            <a:endParaRPr lang="fr-FR" u="sng" dirty="0">
              <a:sym typeface="Wingdings" panose="05000000000000000000" pitchFamily="2" charset="2"/>
            </a:endParaRPr>
          </a:p>
          <a:p>
            <a:pPr>
              <a:lnSpc>
                <a:spcPct val="150000"/>
              </a:lnSpc>
            </a:pPr>
            <a:endParaRPr lang="fr-FR" dirty="0"/>
          </a:p>
        </p:txBody>
      </p:sp>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Exemples </a:t>
            </a:r>
          </a:p>
        </p:txBody>
      </p:sp>
      <p:pic>
        <p:nvPicPr>
          <p:cNvPr id="2" name="Image 1">
            <a:extLst>
              <a:ext uri="{FF2B5EF4-FFF2-40B4-BE49-F238E27FC236}">
                <a16:creationId xmlns:a16="http://schemas.microsoft.com/office/drawing/2014/main" id="{EF1CBC5C-E8FB-4905-8254-99E97BC31256}"/>
              </a:ext>
            </a:extLst>
          </p:cNvPr>
          <p:cNvPicPr>
            <a:picLocks noChangeAspect="1"/>
          </p:cNvPicPr>
          <p:nvPr/>
        </p:nvPicPr>
        <p:blipFill>
          <a:blip r:embed="rId2"/>
          <a:stretch>
            <a:fillRect/>
          </a:stretch>
        </p:blipFill>
        <p:spPr>
          <a:xfrm>
            <a:off x="1974785" y="1256758"/>
            <a:ext cx="4698577" cy="702936"/>
          </a:xfrm>
          <a:prstGeom prst="rect">
            <a:avLst/>
          </a:prstGeom>
        </p:spPr>
      </p:pic>
      <p:pic>
        <p:nvPicPr>
          <p:cNvPr id="6" name="Image 5">
            <a:extLst>
              <a:ext uri="{FF2B5EF4-FFF2-40B4-BE49-F238E27FC236}">
                <a16:creationId xmlns:a16="http://schemas.microsoft.com/office/drawing/2014/main" id="{50ED2339-C586-4D3D-A111-848DDBF6BAEE}"/>
              </a:ext>
            </a:extLst>
          </p:cNvPr>
          <p:cNvPicPr>
            <a:picLocks noChangeAspect="1"/>
          </p:cNvPicPr>
          <p:nvPr/>
        </p:nvPicPr>
        <p:blipFill>
          <a:blip r:embed="rId3"/>
          <a:stretch>
            <a:fillRect/>
          </a:stretch>
        </p:blipFill>
        <p:spPr>
          <a:xfrm>
            <a:off x="7528230" y="1430517"/>
            <a:ext cx="3672620" cy="419897"/>
          </a:xfrm>
          <a:prstGeom prst="rect">
            <a:avLst/>
          </a:prstGeom>
        </p:spPr>
      </p:pic>
      <p:pic>
        <p:nvPicPr>
          <p:cNvPr id="8" name="Image 7">
            <a:extLst>
              <a:ext uri="{FF2B5EF4-FFF2-40B4-BE49-F238E27FC236}">
                <a16:creationId xmlns:a16="http://schemas.microsoft.com/office/drawing/2014/main" id="{0424A58D-89EB-4047-BFC9-D564C8BCEE05}"/>
              </a:ext>
            </a:extLst>
          </p:cNvPr>
          <p:cNvPicPr>
            <a:picLocks noChangeAspect="1"/>
          </p:cNvPicPr>
          <p:nvPr/>
        </p:nvPicPr>
        <p:blipFill>
          <a:blip r:embed="rId4"/>
          <a:stretch>
            <a:fillRect/>
          </a:stretch>
        </p:blipFill>
        <p:spPr>
          <a:xfrm>
            <a:off x="2011244" y="2754561"/>
            <a:ext cx="5430628" cy="381097"/>
          </a:xfrm>
          <a:prstGeom prst="rect">
            <a:avLst/>
          </a:prstGeom>
        </p:spPr>
      </p:pic>
      <p:pic>
        <p:nvPicPr>
          <p:cNvPr id="15" name="Image 14">
            <a:extLst>
              <a:ext uri="{FF2B5EF4-FFF2-40B4-BE49-F238E27FC236}">
                <a16:creationId xmlns:a16="http://schemas.microsoft.com/office/drawing/2014/main" id="{028DB459-CDD4-46E8-A9FE-51A3F3F47D43}"/>
              </a:ext>
            </a:extLst>
          </p:cNvPr>
          <p:cNvPicPr>
            <a:picLocks noChangeAspect="1"/>
          </p:cNvPicPr>
          <p:nvPr/>
        </p:nvPicPr>
        <p:blipFill>
          <a:blip r:embed="rId5"/>
          <a:stretch>
            <a:fillRect/>
          </a:stretch>
        </p:blipFill>
        <p:spPr>
          <a:xfrm>
            <a:off x="7528230" y="2660541"/>
            <a:ext cx="1488098" cy="521377"/>
          </a:xfrm>
          <a:prstGeom prst="rect">
            <a:avLst/>
          </a:prstGeom>
        </p:spPr>
      </p:pic>
      <p:pic>
        <p:nvPicPr>
          <p:cNvPr id="16" name="Image 15">
            <a:extLst>
              <a:ext uri="{FF2B5EF4-FFF2-40B4-BE49-F238E27FC236}">
                <a16:creationId xmlns:a16="http://schemas.microsoft.com/office/drawing/2014/main" id="{AC5992B7-5645-4DE6-9BE1-E74581395F5A}"/>
              </a:ext>
            </a:extLst>
          </p:cNvPr>
          <p:cNvPicPr>
            <a:picLocks noChangeAspect="1"/>
          </p:cNvPicPr>
          <p:nvPr/>
        </p:nvPicPr>
        <p:blipFill>
          <a:blip r:embed="rId6"/>
          <a:stretch>
            <a:fillRect/>
          </a:stretch>
        </p:blipFill>
        <p:spPr>
          <a:xfrm>
            <a:off x="2011244" y="4021671"/>
            <a:ext cx="5126281" cy="1180900"/>
          </a:xfrm>
          <a:prstGeom prst="rect">
            <a:avLst/>
          </a:prstGeom>
        </p:spPr>
      </p:pic>
      <p:pic>
        <p:nvPicPr>
          <p:cNvPr id="17" name="Image 16">
            <a:extLst>
              <a:ext uri="{FF2B5EF4-FFF2-40B4-BE49-F238E27FC236}">
                <a16:creationId xmlns:a16="http://schemas.microsoft.com/office/drawing/2014/main" id="{FD22C176-4AF1-4F38-B7A6-CC860C70B889}"/>
              </a:ext>
            </a:extLst>
          </p:cNvPr>
          <p:cNvPicPr>
            <a:picLocks noChangeAspect="1"/>
          </p:cNvPicPr>
          <p:nvPr/>
        </p:nvPicPr>
        <p:blipFill>
          <a:blip r:embed="rId7"/>
          <a:stretch>
            <a:fillRect/>
          </a:stretch>
        </p:blipFill>
        <p:spPr>
          <a:xfrm>
            <a:off x="7528230" y="4356033"/>
            <a:ext cx="4405678" cy="409029"/>
          </a:xfrm>
          <a:prstGeom prst="rect">
            <a:avLst/>
          </a:prstGeom>
        </p:spPr>
      </p:pic>
      <p:sp>
        <p:nvSpPr>
          <p:cNvPr id="10" name="ZoneTexte 9">
            <a:extLst>
              <a:ext uri="{FF2B5EF4-FFF2-40B4-BE49-F238E27FC236}">
                <a16:creationId xmlns:a16="http://schemas.microsoft.com/office/drawing/2014/main" id="{0265AFC0-E14B-4C7A-B107-67CBAD6508DA}"/>
              </a:ext>
            </a:extLst>
          </p:cNvPr>
          <p:cNvSpPr txBox="1"/>
          <p:nvPr/>
        </p:nvSpPr>
        <p:spPr>
          <a:xfrm>
            <a:off x="-50389" y="3977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0473866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Les évènements en Javascript</a:t>
            </a:r>
          </a:p>
        </p:txBody>
      </p:sp>
      <p:sp>
        <p:nvSpPr>
          <p:cNvPr id="3" name="ZoneTexte 2">
            <a:extLst>
              <a:ext uri="{FF2B5EF4-FFF2-40B4-BE49-F238E27FC236}">
                <a16:creationId xmlns:a16="http://schemas.microsoft.com/office/drawing/2014/main" id="{F3AA9BEE-A01F-4952-A42E-BF65636DCE50}"/>
              </a:ext>
            </a:extLst>
          </p:cNvPr>
          <p:cNvSpPr txBox="1"/>
          <p:nvPr/>
        </p:nvSpPr>
        <p:spPr>
          <a:xfrm>
            <a:off x="1850782" y="689137"/>
            <a:ext cx="7662441" cy="369332"/>
          </a:xfrm>
          <a:prstGeom prst="rect">
            <a:avLst/>
          </a:prstGeom>
          <a:noFill/>
        </p:spPr>
        <p:txBody>
          <a:bodyPr wrap="square" rtlCol="0">
            <a:spAutoFit/>
          </a:bodyPr>
          <a:lstStyle/>
          <a:p>
            <a:pPr marL="342900" indent="-342900">
              <a:buFont typeface="+mj-lt"/>
              <a:buAutoNum type="arabicPeriod"/>
            </a:pPr>
            <a:r>
              <a:rPr lang="fr-FR" dirty="0"/>
              <a:t>Cibler un élément (créé depuis le JS ou déjà existant dans le html) :  </a:t>
            </a:r>
          </a:p>
        </p:txBody>
      </p:sp>
      <p:pic>
        <p:nvPicPr>
          <p:cNvPr id="7" name="Image 6">
            <a:extLst>
              <a:ext uri="{FF2B5EF4-FFF2-40B4-BE49-F238E27FC236}">
                <a16:creationId xmlns:a16="http://schemas.microsoft.com/office/drawing/2014/main" id="{D7C71378-67E6-4A80-A532-DC1E6B840926}"/>
              </a:ext>
            </a:extLst>
          </p:cNvPr>
          <p:cNvPicPr>
            <a:picLocks noChangeAspect="1"/>
          </p:cNvPicPr>
          <p:nvPr/>
        </p:nvPicPr>
        <p:blipFill rotWithShape="1">
          <a:blip r:embed="rId2"/>
          <a:srcRect l="19354" t="51542" b="14096"/>
          <a:stretch/>
        </p:blipFill>
        <p:spPr>
          <a:xfrm>
            <a:off x="2331131" y="1042008"/>
            <a:ext cx="6846051" cy="1180618"/>
          </a:xfrm>
          <a:prstGeom prst="rect">
            <a:avLst/>
          </a:prstGeom>
        </p:spPr>
      </p:pic>
      <p:sp>
        <p:nvSpPr>
          <p:cNvPr id="9" name="ZoneTexte 8">
            <a:extLst>
              <a:ext uri="{FF2B5EF4-FFF2-40B4-BE49-F238E27FC236}">
                <a16:creationId xmlns:a16="http://schemas.microsoft.com/office/drawing/2014/main" id="{70DE3153-F07E-4A4D-BFFF-69D3F6EC6387}"/>
              </a:ext>
            </a:extLst>
          </p:cNvPr>
          <p:cNvSpPr txBox="1"/>
          <p:nvPr/>
        </p:nvSpPr>
        <p:spPr>
          <a:xfrm>
            <a:off x="9311833" y="1406324"/>
            <a:ext cx="2245489" cy="369332"/>
          </a:xfrm>
          <a:prstGeom prst="rect">
            <a:avLst/>
          </a:prstGeom>
          <a:noFill/>
        </p:spPr>
        <p:txBody>
          <a:bodyPr wrap="square" rtlCol="0">
            <a:spAutoFit/>
          </a:bodyPr>
          <a:lstStyle/>
          <a:p>
            <a:pPr algn="ctr"/>
            <a:r>
              <a:rPr lang="fr-FR" b="1" dirty="0"/>
              <a:t>$(‘#start’)</a:t>
            </a:r>
          </a:p>
        </p:txBody>
      </p:sp>
      <p:sp>
        <p:nvSpPr>
          <p:cNvPr id="13" name="ZoneTexte 12">
            <a:extLst>
              <a:ext uri="{FF2B5EF4-FFF2-40B4-BE49-F238E27FC236}">
                <a16:creationId xmlns:a16="http://schemas.microsoft.com/office/drawing/2014/main" id="{A1D288F4-9E17-4495-9719-B2A38C79768C}"/>
              </a:ext>
            </a:extLst>
          </p:cNvPr>
          <p:cNvSpPr txBox="1"/>
          <p:nvPr/>
        </p:nvSpPr>
        <p:spPr>
          <a:xfrm>
            <a:off x="1850781" y="2479354"/>
            <a:ext cx="7662441" cy="1754326"/>
          </a:xfrm>
          <a:prstGeom prst="rect">
            <a:avLst/>
          </a:prstGeom>
          <a:noFill/>
        </p:spPr>
        <p:txBody>
          <a:bodyPr wrap="square" rtlCol="0">
            <a:spAutoFit/>
          </a:bodyPr>
          <a:lstStyle/>
          <a:p>
            <a:pPr marL="342900" indent="-342900">
              <a:buFont typeface="+mj-lt"/>
              <a:buAutoNum type="arabicPeriod" startAt="2"/>
            </a:pPr>
            <a:r>
              <a:rPr lang="fr-FR" dirty="0"/>
              <a:t>Demander à javascript de réagir et de faire « quelque chose » lorsqu’on clique sur l’élément: </a:t>
            </a:r>
          </a:p>
          <a:p>
            <a:pPr marL="342900" indent="-342900">
              <a:buFont typeface="+mj-lt"/>
              <a:buAutoNum type="arabicPeriod" startAt="2"/>
            </a:pPr>
            <a:endParaRPr lang="fr-FR" dirty="0"/>
          </a:p>
          <a:p>
            <a:pPr marL="342900" indent="-342900">
              <a:buFont typeface="+mj-lt"/>
              <a:buAutoNum type="arabicPeriod" startAt="2"/>
            </a:pPr>
            <a:endParaRPr lang="fr-FR" dirty="0"/>
          </a:p>
          <a:p>
            <a:pPr marL="342900" indent="-342900">
              <a:buFont typeface="+mj-lt"/>
              <a:buAutoNum type="arabicPeriod" startAt="2"/>
            </a:pPr>
            <a:r>
              <a:rPr lang="fr-FR" dirty="0"/>
              <a:t>Définir le quelque chose : par exemple afficher le texte « J’ai cliqué » dans la console</a:t>
            </a:r>
          </a:p>
        </p:txBody>
      </p:sp>
      <p:sp>
        <p:nvSpPr>
          <p:cNvPr id="14" name="ZoneTexte 13">
            <a:extLst>
              <a:ext uri="{FF2B5EF4-FFF2-40B4-BE49-F238E27FC236}">
                <a16:creationId xmlns:a16="http://schemas.microsoft.com/office/drawing/2014/main" id="{D40EA44B-600A-46D2-BBFB-7BF2A2C1DDD5}"/>
              </a:ext>
            </a:extLst>
          </p:cNvPr>
          <p:cNvSpPr txBox="1"/>
          <p:nvPr/>
        </p:nvSpPr>
        <p:spPr>
          <a:xfrm>
            <a:off x="7801337" y="3011875"/>
            <a:ext cx="4271058" cy="369332"/>
          </a:xfrm>
          <a:prstGeom prst="rect">
            <a:avLst/>
          </a:prstGeom>
          <a:noFill/>
        </p:spPr>
        <p:txBody>
          <a:bodyPr wrap="square" rtlCol="0">
            <a:spAutoFit/>
          </a:bodyPr>
          <a:lstStyle/>
          <a:p>
            <a:r>
              <a:rPr lang="fr-FR" b="1" dirty="0"/>
              <a:t>$(‘#start’).on(‘click’, « quelque chose » )</a:t>
            </a:r>
          </a:p>
        </p:txBody>
      </p:sp>
      <p:sp>
        <p:nvSpPr>
          <p:cNvPr id="18" name="ZoneTexte 17">
            <a:extLst>
              <a:ext uri="{FF2B5EF4-FFF2-40B4-BE49-F238E27FC236}">
                <a16:creationId xmlns:a16="http://schemas.microsoft.com/office/drawing/2014/main" id="{EFA69CFE-04C4-4EFB-945E-168F7B918257}"/>
              </a:ext>
            </a:extLst>
          </p:cNvPr>
          <p:cNvSpPr txBox="1"/>
          <p:nvPr/>
        </p:nvSpPr>
        <p:spPr>
          <a:xfrm>
            <a:off x="7801337" y="4049014"/>
            <a:ext cx="4271058" cy="1477328"/>
          </a:xfrm>
          <a:prstGeom prst="rect">
            <a:avLst/>
          </a:prstGeom>
          <a:noFill/>
        </p:spPr>
        <p:txBody>
          <a:bodyPr wrap="square" rtlCol="0">
            <a:spAutoFit/>
          </a:bodyPr>
          <a:lstStyle/>
          <a:p>
            <a:r>
              <a:rPr lang="fr-FR" b="1" dirty="0"/>
              <a:t>$(‘#start’).on(‘click’, </a:t>
            </a:r>
            <a:r>
              <a:rPr lang="fr-FR" b="1" dirty="0" err="1"/>
              <a:t>quelqueChose</a:t>
            </a:r>
            <a:r>
              <a:rPr lang="fr-FR" b="1" dirty="0"/>
              <a:t>() )</a:t>
            </a:r>
            <a:br>
              <a:rPr lang="fr-FR" b="1" dirty="0"/>
            </a:br>
            <a:br>
              <a:rPr lang="fr-FR" b="1" dirty="0"/>
            </a:br>
            <a:r>
              <a:rPr lang="fr-FR" b="1" dirty="0" err="1"/>
              <a:t>function</a:t>
            </a:r>
            <a:r>
              <a:rPr lang="fr-FR" b="1" dirty="0"/>
              <a:t> </a:t>
            </a:r>
            <a:r>
              <a:rPr lang="fr-FR" b="1" dirty="0" err="1"/>
              <a:t>quelqueChose</a:t>
            </a:r>
            <a:r>
              <a:rPr lang="fr-FR" b="1" dirty="0"/>
              <a:t>() {</a:t>
            </a:r>
            <a:br>
              <a:rPr lang="fr-FR" b="1" dirty="0"/>
            </a:br>
            <a:r>
              <a:rPr lang="fr-FR" b="1" dirty="0"/>
              <a:t>     console.log(« J’ai cliqué »);</a:t>
            </a:r>
            <a:br>
              <a:rPr lang="fr-FR" b="1" dirty="0"/>
            </a:br>
            <a:r>
              <a:rPr lang="fr-FR" b="1" dirty="0"/>
              <a:t>}</a:t>
            </a:r>
          </a:p>
        </p:txBody>
      </p:sp>
      <p:sp>
        <p:nvSpPr>
          <p:cNvPr id="10" name="ZoneTexte 9">
            <a:extLst>
              <a:ext uri="{FF2B5EF4-FFF2-40B4-BE49-F238E27FC236}">
                <a16:creationId xmlns:a16="http://schemas.microsoft.com/office/drawing/2014/main" id="{90AB2E88-BF4F-49C4-B9F7-B82B2314E33B}"/>
              </a:ext>
            </a:extLst>
          </p:cNvPr>
          <p:cNvSpPr txBox="1"/>
          <p:nvPr/>
        </p:nvSpPr>
        <p:spPr>
          <a:xfrm>
            <a:off x="-50389" y="3977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568172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A vous de jouer  - Installer un écouteur de click</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sp>
        <p:nvSpPr>
          <p:cNvPr id="7" name="ZoneTexte 6">
            <a:extLst>
              <a:ext uri="{FF2B5EF4-FFF2-40B4-BE49-F238E27FC236}">
                <a16:creationId xmlns:a16="http://schemas.microsoft.com/office/drawing/2014/main" id="{5B5693F7-508F-47C8-B7E2-C594C78D4CD1}"/>
              </a:ext>
            </a:extLst>
          </p:cNvPr>
          <p:cNvSpPr txBox="1"/>
          <p:nvPr/>
        </p:nvSpPr>
        <p:spPr>
          <a:xfrm>
            <a:off x="1972774" y="609638"/>
            <a:ext cx="7524750" cy="2819362"/>
          </a:xfrm>
          <a:prstGeom prst="rect">
            <a:avLst/>
          </a:prstGeom>
          <a:noFill/>
        </p:spPr>
        <p:txBody>
          <a:bodyPr wrap="square" rtlCol="0">
            <a:spAutoFit/>
          </a:bodyPr>
          <a:lstStyle/>
          <a:p>
            <a:pPr marL="285750" indent="-285750">
              <a:buFont typeface="Arial" panose="020B0604020202020204" pitchFamily="34" charset="0"/>
              <a:buChar char="•"/>
            </a:pPr>
            <a:r>
              <a:rPr lang="fr-FR" u="sng" dirty="0"/>
              <a:t>Consigne</a:t>
            </a:r>
            <a:r>
              <a:rPr lang="fr-FR" dirty="0"/>
              <a:t> :</a:t>
            </a:r>
          </a:p>
          <a:p>
            <a:pPr marL="800100" lvl="1" indent="-342900">
              <a:lnSpc>
                <a:spcPct val="150000"/>
              </a:lnSpc>
              <a:buFont typeface="+mj-lt"/>
              <a:buAutoNum type="arabicPeriod"/>
            </a:pPr>
            <a:r>
              <a:rPr lang="fr-FR" dirty="0"/>
              <a:t>Reprenez votre projet avec l’image</a:t>
            </a:r>
          </a:p>
          <a:p>
            <a:pPr marL="800100" lvl="1" indent="-342900">
              <a:lnSpc>
                <a:spcPct val="150000"/>
              </a:lnSpc>
              <a:buFont typeface="+mj-lt"/>
              <a:buAutoNum type="arabicPeriod"/>
            </a:pPr>
            <a:r>
              <a:rPr lang="fr-FR" dirty="0"/>
              <a:t>Créer dans le HTML une balise </a:t>
            </a:r>
            <a:r>
              <a:rPr lang="fr-FR" dirty="0" err="1"/>
              <a:t>button</a:t>
            </a:r>
            <a:endParaRPr lang="fr-FR" dirty="0"/>
          </a:p>
          <a:p>
            <a:pPr marL="800100" lvl="1" indent="-342900">
              <a:lnSpc>
                <a:spcPct val="150000"/>
              </a:lnSpc>
              <a:buFont typeface="+mj-lt"/>
              <a:buAutoNum type="arabicPeriod"/>
            </a:pPr>
            <a:r>
              <a:rPr lang="fr-FR" dirty="0"/>
              <a:t>Lui donner une class ou id</a:t>
            </a:r>
          </a:p>
          <a:p>
            <a:pPr marL="800100" lvl="1" indent="-342900">
              <a:lnSpc>
                <a:spcPct val="150000"/>
              </a:lnSpc>
              <a:buFont typeface="+mj-lt"/>
              <a:buAutoNum type="arabicPeriod"/>
            </a:pPr>
            <a:r>
              <a:rPr lang="fr-FR" dirty="0"/>
              <a:t>L’importer dans le javascript en lui associant une variable</a:t>
            </a:r>
          </a:p>
          <a:p>
            <a:pPr marL="800100" lvl="1" indent="-342900">
              <a:lnSpc>
                <a:spcPct val="150000"/>
              </a:lnSpc>
              <a:buFont typeface="+mj-lt"/>
              <a:buAutoNum type="arabicPeriod"/>
            </a:pPr>
            <a:r>
              <a:rPr lang="fr-FR" dirty="0"/>
              <a:t>Ajouter un écouteur d’événement click sur ce bouton</a:t>
            </a:r>
          </a:p>
          <a:p>
            <a:pPr marL="800100" lvl="1" indent="-342900">
              <a:lnSpc>
                <a:spcPct val="150000"/>
              </a:lnSpc>
              <a:buFont typeface="+mj-lt"/>
              <a:buAutoNum type="arabicPeriod"/>
            </a:pPr>
            <a:r>
              <a:rPr lang="fr-FR" dirty="0"/>
              <a:t>Cet événement produira un </a:t>
            </a:r>
            <a:r>
              <a:rPr lang="fr-FR" i="1" dirty="0"/>
              <a:t>console.log(‘’je clique’’)</a:t>
            </a:r>
          </a:p>
        </p:txBody>
      </p:sp>
      <p:sp>
        <p:nvSpPr>
          <p:cNvPr id="10" name="ZoneTexte 9">
            <a:extLst>
              <a:ext uri="{FF2B5EF4-FFF2-40B4-BE49-F238E27FC236}">
                <a16:creationId xmlns:a16="http://schemas.microsoft.com/office/drawing/2014/main" id="{4399F5A9-1D61-4C9E-80D8-03FFDE6E72A6}"/>
              </a:ext>
            </a:extLst>
          </p:cNvPr>
          <p:cNvSpPr txBox="1"/>
          <p:nvPr/>
        </p:nvSpPr>
        <p:spPr>
          <a:xfrm>
            <a:off x="2381596" y="3728279"/>
            <a:ext cx="3828359" cy="1015663"/>
          </a:xfrm>
          <a:prstGeom prst="rect">
            <a:avLst/>
          </a:prstGeom>
          <a:noFill/>
        </p:spPr>
        <p:txBody>
          <a:bodyPr wrap="square" rtlCol="0">
            <a:spAutoFit/>
          </a:bodyPr>
          <a:lstStyle/>
          <a:p>
            <a:r>
              <a:rPr lang="fr-FR" dirty="0">
                <a:sym typeface="Wingdings" panose="05000000000000000000" pitchFamily="2" charset="2"/>
              </a:rPr>
              <a:t> </a:t>
            </a:r>
            <a:r>
              <a:rPr lang="fr-FR" sz="2000" u="sng" dirty="0"/>
              <a:t>En utilisant :</a:t>
            </a:r>
            <a:br>
              <a:rPr lang="fr-FR" sz="2000" u="sng" dirty="0"/>
            </a:br>
            <a:br>
              <a:rPr lang="fr-FR" sz="2000" u="sng" dirty="0"/>
            </a:br>
            <a:r>
              <a:rPr lang="fr-FR" sz="2000" i="1" dirty="0" err="1"/>
              <a:t>addClass</a:t>
            </a:r>
            <a:r>
              <a:rPr lang="fr-FR" sz="2000" i="1" dirty="0"/>
              <a:t>(), on()</a:t>
            </a:r>
            <a:endParaRPr lang="fr-FR" i="1" u="sng" dirty="0"/>
          </a:p>
        </p:txBody>
      </p:sp>
      <p:pic>
        <p:nvPicPr>
          <p:cNvPr id="3" name="Image 2">
            <a:extLst>
              <a:ext uri="{FF2B5EF4-FFF2-40B4-BE49-F238E27FC236}">
                <a16:creationId xmlns:a16="http://schemas.microsoft.com/office/drawing/2014/main" id="{15E50D4F-314D-4A36-9DA5-CC8B35ACA86D}"/>
              </a:ext>
            </a:extLst>
          </p:cNvPr>
          <p:cNvPicPr>
            <a:picLocks noChangeAspect="1"/>
          </p:cNvPicPr>
          <p:nvPr/>
        </p:nvPicPr>
        <p:blipFill>
          <a:blip r:embed="rId4"/>
          <a:stretch>
            <a:fillRect/>
          </a:stretch>
        </p:blipFill>
        <p:spPr>
          <a:xfrm>
            <a:off x="7905239" y="3370203"/>
            <a:ext cx="3810330" cy="2822693"/>
          </a:xfrm>
          <a:prstGeom prst="rect">
            <a:avLst/>
          </a:prstGeom>
        </p:spPr>
      </p:pic>
      <p:sp>
        <p:nvSpPr>
          <p:cNvPr id="8" name="ZoneTexte 7">
            <a:extLst>
              <a:ext uri="{FF2B5EF4-FFF2-40B4-BE49-F238E27FC236}">
                <a16:creationId xmlns:a16="http://schemas.microsoft.com/office/drawing/2014/main" id="{4F09D06D-9BFC-4915-B23A-F66AD4038134}"/>
              </a:ext>
            </a:extLst>
          </p:cNvPr>
          <p:cNvSpPr txBox="1"/>
          <p:nvPr/>
        </p:nvSpPr>
        <p:spPr>
          <a:xfrm>
            <a:off x="-50389" y="3977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590397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46C637A-A72D-434E-8EA2-ABC4898BC954}"/>
              </a:ext>
            </a:extLst>
          </p:cNvPr>
          <p:cNvPicPr>
            <a:picLocks noChangeAspect="1"/>
          </p:cNvPicPr>
          <p:nvPr/>
        </p:nvPicPr>
        <p:blipFill>
          <a:blip r:embed="rId2"/>
          <a:stretch>
            <a:fillRect/>
          </a:stretch>
        </p:blipFill>
        <p:spPr>
          <a:xfrm>
            <a:off x="3739923" y="1433512"/>
            <a:ext cx="6715125" cy="3990975"/>
          </a:xfrm>
          <a:prstGeom prst="rect">
            <a:avLst/>
          </a:prstGeom>
        </p:spPr>
      </p:pic>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Training Time</a:t>
            </a:r>
          </a:p>
        </p:txBody>
      </p:sp>
      <p:sp>
        <p:nvSpPr>
          <p:cNvPr id="7" name="ZoneTexte 6">
            <a:extLst>
              <a:ext uri="{FF2B5EF4-FFF2-40B4-BE49-F238E27FC236}">
                <a16:creationId xmlns:a16="http://schemas.microsoft.com/office/drawing/2014/main" id="{EE85B3DE-DEEC-4D44-B43F-872FF7337E22}"/>
              </a:ext>
            </a:extLst>
          </p:cNvPr>
          <p:cNvSpPr txBox="1"/>
          <p:nvPr/>
        </p:nvSpPr>
        <p:spPr>
          <a:xfrm>
            <a:off x="2291678" y="5850466"/>
            <a:ext cx="9268717" cy="461665"/>
          </a:xfrm>
          <a:prstGeom prst="rect">
            <a:avLst/>
          </a:prstGeom>
          <a:noFill/>
        </p:spPr>
        <p:txBody>
          <a:bodyPr wrap="square" rtlCol="0">
            <a:spAutoFit/>
          </a:bodyPr>
          <a:lstStyle/>
          <a:p>
            <a:pPr algn="ctr"/>
            <a:r>
              <a:rPr lang="fr-FR" sz="2400" b="1" dirty="0"/>
              <a:t>E03-exo-clic</a:t>
            </a:r>
          </a:p>
        </p:txBody>
      </p:sp>
      <p:sp>
        <p:nvSpPr>
          <p:cNvPr id="8" name="ZoneTexte 7">
            <a:extLst>
              <a:ext uri="{FF2B5EF4-FFF2-40B4-BE49-F238E27FC236}">
                <a16:creationId xmlns:a16="http://schemas.microsoft.com/office/drawing/2014/main" id="{9A4C31FB-8AA1-4712-9F84-BB46A4062EAB}"/>
              </a:ext>
            </a:extLst>
          </p:cNvPr>
          <p:cNvSpPr txBox="1"/>
          <p:nvPr/>
        </p:nvSpPr>
        <p:spPr>
          <a:xfrm>
            <a:off x="-50389" y="39772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4080473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Structurer son fichier JS</a:t>
            </a:r>
          </a:p>
        </p:txBody>
      </p:sp>
      <p:sp>
        <p:nvSpPr>
          <p:cNvPr id="2" name="Rectangle 1">
            <a:extLst>
              <a:ext uri="{FF2B5EF4-FFF2-40B4-BE49-F238E27FC236}">
                <a16:creationId xmlns:a16="http://schemas.microsoft.com/office/drawing/2014/main" id="{09CB91CF-52AF-4C7E-A0AC-EC24ED54D0E8}"/>
              </a:ext>
            </a:extLst>
          </p:cNvPr>
          <p:cNvSpPr/>
          <p:nvPr/>
        </p:nvSpPr>
        <p:spPr>
          <a:xfrm>
            <a:off x="1850782" y="567784"/>
            <a:ext cx="10341218" cy="2031325"/>
          </a:xfrm>
          <a:prstGeom prst="rect">
            <a:avLst/>
          </a:prstGeom>
        </p:spPr>
        <p:txBody>
          <a:bodyPr wrap="square">
            <a:spAutoFit/>
          </a:bodyPr>
          <a:lstStyle/>
          <a:p>
            <a:r>
              <a:rPr lang="fr-FR" dirty="0"/>
              <a:t>Un programme s'organise naturellement en thématiques : gérer un compte utilisateur, afficher des notifications à l'écran, réaliser un calcul de score dans un jeu, etc. Pour gagner en lisibilité, faciliter l'évolution du code et éviter les conflits de nommage, chaque thématique peut être isolée des autres grâce à un module.</a:t>
            </a:r>
          </a:p>
          <a:p>
            <a:endParaRPr lang="fr-FR" dirty="0"/>
          </a:p>
          <a:p>
            <a:r>
              <a:rPr lang="fr-FR" dirty="0"/>
              <a:t>Une bonne pratique pour structurer son code consiste à rassembler les variables (propriétés) et fonctions (méthodes) qui ont trait au même sujet dans un objet, qu'on considère être un module.</a:t>
            </a:r>
          </a:p>
        </p:txBody>
      </p:sp>
      <p:pic>
        <p:nvPicPr>
          <p:cNvPr id="4" name="Image 3">
            <a:extLst>
              <a:ext uri="{FF2B5EF4-FFF2-40B4-BE49-F238E27FC236}">
                <a16:creationId xmlns:a16="http://schemas.microsoft.com/office/drawing/2014/main" id="{FCC95133-FDA5-4F92-A20A-BA4C195FF16D}"/>
              </a:ext>
            </a:extLst>
          </p:cNvPr>
          <p:cNvPicPr>
            <a:picLocks noChangeAspect="1"/>
          </p:cNvPicPr>
          <p:nvPr/>
        </p:nvPicPr>
        <p:blipFill>
          <a:blip r:embed="rId2"/>
          <a:stretch>
            <a:fillRect/>
          </a:stretch>
        </p:blipFill>
        <p:spPr>
          <a:xfrm>
            <a:off x="2144410" y="2821465"/>
            <a:ext cx="2725978" cy="1426879"/>
          </a:xfrm>
          <a:prstGeom prst="rect">
            <a:avLst/>
          </a:prstGeom>
        </p:spPr>
      </p:pic>
      <p:pic>
        <p:nvPicPr>
          <p:cNvPr id="8" name="Image 7">
            <a:extLst>
              <a:ext uri="{FF2B5EF4-FFF2-40B4-BE49-F238E27FC236}">
                <a16:creationId xmlns:a16="http://schemas.microsoft.com/office/drawing/2014/main" id="{AC025902-9732-4B73-922F-A4CE2BC9A3F3}"/>
              </a:ext>
            </a:extLst>
          </p:cNvPr>
          <p:cNvPicPr>
            <a:picLocks noChangeAspect="1"/>
          </p:cNvPicPr>
          <p:nvPr/>
        </p:nvPicPr>
        <p:blipFill>
          <a:blip r:embed="rId3"/>
          <a:stretch>
            <a:fillRect/>
          </a:stretch>
        </p:blipFill>
        <p:spPr>
          <a:xfrm>
            <a:off x="6688254" y="2685936"/>
            <a:ext cx="5321742" cy="4051300"/>
          </a:xfrm>
          <a:prstGeom prst="rect">
            <a:avLst/>
          </a:prstGeom>
        </p:spPr>
      </p:pic>
      <p:cxnSp>
        <p:nvCxnSpPr>
          <p:cNvPr id="11" name="Connecteur droit avec flèche 10">
            <a:extLst>
              <a:ext uri="{FF2B5EF4-FFF2-40B4-BE49-F238E27FC236}">
                <a16:creationId xmlns:a16="http://schemas.microsoft.com/office/drawing/2014/main" id="{89BFAADF-4B1C-42F9-B550-BBDBCEA4B2D2}"/>
              </a:ext>
            </a:extLst>
          </p:cNvPr>
          <p:cNvCxnSpPr>
            <a:cxnSpLocks/>
          </p:cNvCxnSpPr>
          <p:nvPr/>
        </p:nvCxnSpPr>
        <p:spPr>
          <a:xfrm flipH="1" flipV="1">
            <a:off x="5778500" y="6578600"/>
            <a:ext cx="913312" cy="788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43BE9755-83B9-41D9-B46A-37BE72763274}"/>
              </a:ext>
            </a:extLst>
          </p:cNvPr>
          <p:cNvSpPr txBox="1"/>
          <p:nvPr/>
        </p:nvSpPr>
        <p:spPr>
          <a:xfrm>
            <a:off x="2643360" y="6167105"/>
            <a:ext cx="3065347" cy="646331"/>
          </a:xfrm>
          <a:prstGeom prst="rect">
            <a:avLst/>
          </a:prstGeom>
          <a:noFill/>
        </p:spPr>
        <p:txBody>
          <a:bodyPr wrap="square" rtlCol="0">
            <a:spAutoFit/>
          </a:bodyPr>
          <a:lstStyle/>
          <a:p>
            <a:r>
              <a:rPr lang="fr-FR" dirty="0"/>
              <a:t>Permet d’attendre la chargement complet du HTML</a:t>
            </a:r>
          </a:p>
        </p:txBody>
      </p:sp>
      <p:sp>
        <p:nvSpPr>
          <p:cNvPr id="9" name="ZoneTexte 8">
            <a:extLst>
              <a:ext uri="{FF2B5EF4-FFF2-40B4-BE49-F238E27FC236}">
                <a16:creationId xmlns:a16="http://schemas.microsoft.com/office/drawing/2014/main" id="{443E3280-F3C2-4BA6-A075-9193F829C388}"/>
              </a:ext>
            </a:extLst>
          </p:cNvPr>
          <p:cNvSpPr txBox="1"/>
          <p:nvPr/>
        </p:nvSpPr>
        <p:spPr>
          <a:xfrm>
            <a:off x="-37689" y="4523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951498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50389" y="4523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pic>
        <p:nvPicPr>
          <p:cNvPr id="6" name="Image 5">
            <a:extLst>
              <a:ext uri="{FF2B5EF4-FFF2-40B4-BE49-F238E27FC236}">
                <a16:creationId xmlns:a16="http://schemas.microsoft.com/office/drawing/2014/main" id="{946C637A-A72D-434E-8EA2-ABC4898BC954}"/>
              </a:ext>
            </a:extLst>
          </p:cNvPr>
          <p:cNvPicPr>
            <a:picLocks noChangeAspect="1"/>
          </p:cNvPicPr>
          <p:nvPr/>
        </p:nvPicPr>
        <p:blipFill>
          <a:blip r:embed="rId2"/>
          <a:stretch>
            <a:fillRect/>
          </a:stretch>
        </p:blipFill>
        <p:spPr>
          <a:xfrm>
            <a:off x="3739923" y="1433512"/>
            <a:ext cx="6715125" cy="3990975"/>
          </a:xfrm>
          <a:prstGeom prst="rect">
            <a:avLst/>
          </a:prstGeom>
        </p:spPr>
      </p:pic>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Training Time</a:t>
            </a:r>
          </a:p>
        </p:txBody>
      </p:sp>
      <p:sp>
        <p:nvSpPr>
          <p:cNvPr id="7" name="ZoneTexte 6">
            <a:extLst>
              <a:ext uri="{FF2B5EF4-FFF2-40B4-BE49-F238E27FC236}">
                <a16:creationId xmlns:a16="http://schemas.microsoft.com/office/drawing/2014/main" id="{EE85B3DE-DEEC-4D44-B43F-872FF7337E22}"/>
              </a:ext>
            </a:extLst>
          </p:cNvPr>
          <p:cNvSpPr txBox="1"/>
          <p:nvPr/>
        </p:nvSpPr>
        <p:spPr>
          <a:xfrm>
            <a:off x="2291678" y="5850466"/>
            <a:ext cx="9268717" cy="461665"/>
          </a:xfrm>
          <a:prstGeom prst="rect">
            <a:avLst/>
          </a:prstGeom>
          <a:noFill/>
        </p:spPr>
        <p:txBody>
          <a:bodyPr wrap="square" rtlCol="0">
            <a:spAutoFit/>
          </a:bodyPr>
          <a:lstStyle/>
          <a:p>
            <a:pPr algn="ctr"/>
            <a:r>
              <a:rPr lang="fr-FR" sz="2400" b="1" dirty="0"/>
              <a:t>E04 parcours JS</a:t>
            </a:r>
          </a:p>
        </p:txBody>
      </p:sp>
    </p:spTree>
    <p:extLst>
      <p:ext uri="{BB962C8B-B14F-4D97-AF65-F5344CB8AC3E}">
        <p14:creationId xmlns:p14="http://schemas.microsoft.com/office/powerpoint/2010/main" val="3257033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09C9B-1219-4DE2-82FD-5271B8DB7BB7}"/>
              </a:ext>
            </a:extLst>
          </p:cNvPr>
          <p:cNvSpPr/>
          <p:nvPr/>
        </p:nvSpPr>
        <p:spPr>
          <a:xfrm>
            <a:off x="1850782" y="44564"/>
            <a:ext cx="10341218" cy="523220"/>
          </a:xfrm>
          <a:prstGeom prst="rect">
            <a:avLst/>
          </a:prstGeom>
        </p:spPr>
        <p:txBody>
          <a:bodyPr wrap="square">
            <a:spAutoFit/>
          </a:bodyPr>
          <a:lstStyle/>
          <a:p>
            <a:pPr algn="ctr"/>
            <a:r>
              <a:rPr lang="fr-FR" sz="2800" b="1" dirty="0"/>
              <a:t>Ajouter des </a:t>
            </a:r>
            <a:r>
              <a:rPr lang="fr-FR" sz="2800" b="1" dirty="0" err="1"/>
              <a:t>timers</a:t>
            </a:r>
            <a:r>
              <a:rPr lang="fr-FR" sz="2800" b="1" dirty="0"/>
              <a:t> : </a:t>
            </a:r>
            <a:r>
              <a:rPr lang="fr-FR" sz="2800" b="1" dirty="0" err="1"/>
              <a:t>setTimeInterval</a:t>
            </a:r>
            <a:r>
              <a:rPr lang="fr-FR" sz="2800" b="1" dirty="0"/>
              <a:t> </a:t>
            </a:r>
            <a:r>
              <a:rPr lang="fr-FR" sz="2800" b="1" dirty="0" err="1"/>
              <a:t>setTimeOut</a:t>
            </a:r>
            <a:endParaRPr lang="fr-FR" sz="2800" b="1" dirty="0"/>
          </a:p>
        </p:txBody>
      </p:sp>
      <p:sp>
        <p:nvSpPr>
          <p:cNvPr id="5" name="Rectangle 4">
            <a:extLst>
              <a:ext uri="{FF2B5EF4-FFF2-40B4-BE49-F238E27FC236}">
                <a16:creationId xmlns:a16="http://schemas.microsoft.com/office/drawing/2014/main" id="{5E6D9DC6-FC95-4A6E-8371-71CAA700D9A3}"/>
              </a:ext>
            </a:extLst>
          </p:cNvPr>
          <p:cNvSpPr/>
          <p:nvPr/>
        </p:nvSpPr>
        <p:spPr>
          <a:xfrm>
            <a:off x="1850782" y="1189335"/>
            <a:ext cx="10341218" cy="646331"/>
          </a:xfrm>
          <a:prstGeom prst="rect">
            <a:avLst/>
          </a:prstGeom>
        </p:spPr>
        <p:txBody>
          <a:bodyPr wrap="square">
            <a:spAutoFit/>
          </a:bodyPr>
          <a:lstStyle/>
          <a:p>
            <a:pPr marL="285750" indent="-285750">
              <a:buFont typeface="Arial" panose="020B0604020202020204" pitchFamily="34" charset="0"/>
              <a:buChar char="•"/>
            </a:pPr>
            <a:r>
              <a:rPr lang="fr-FR" dirty="0"/>
              <a:t>Le méthode </a:t>
            </a:r>
            <a:r>
              <a:rPr lang="fr-FR" dirty="0" err="1"/>
              <a:t>setTimeout</a:t>
            </a:r>
            <a:r>
              <a:rPr lang="fr-FR" dirty="0"/>
              <a:t> définit une action à exécuter et un délai avant son exécution. Elle retourne un </a:t>
            </a:r>
            <a:r>
              <a:rPr lang="fr-FR" dirty="0" err="1"/>
              <a:t>identifieur</a:t>
            </a:r>
            <a:r>
              <a:rPr lang="fr-FR" dirty="0"/>
              <a:t> pour le processus.</a:t>
            </a:r>
          </a:p>
        </p:txBody>
      </p:sp>
      <p:pic>
        <p:nvPicPr>
          <p:cNvPr id="6" name="Image 5">
            <a:extLst>
              <a:ext uri="{FF2B5EF4-FFF2-40B4-BE49-F238E27FC236}">
                <a16:creationId xmlns:a16="http://schemas.microsoft.com/office/drawing/2014/main" id="{88910EAB-ABEC-4FD1-B57E-687CE037816D}"/>
              </a:ext>
            </a:extLst>
          </p:cNvPr>
          <p:cNvPicPr>
            <a:picLocks noChangeAspect="1"/>
          </p:cNvPicPr>
          <p:nvPr/>
        </p:nvPicPr>
        <p:blipFill>
          <a:blip r:embed="rId2"/>
          <a:stretch>
            <a:fillRect/>
          </a:stretch>
        </p:blipFill>
        <p:spPr>
          <a:xfrm>
            <a:off x="2040571" y="1979394"/>
            <a:ext cx="7230429" cy="499912"/>
          </a:xfrm>
          <a:prstGeom prst="rect">
            <a:avLst/>
          </a:prstGeom>
        </p:spPr>
      </p:pic>
      <p:sp>
        <p:nvSpPr>
          <p:cNvPr id="7" name="Rectangle 6">
            <a:extLst>
              <a:ext uri="{FF2B5EF4-FFF2-40B4-BE49-F238E27FC236}">
                <a16:creationId xmlns:a16="http://schemas.microsoft.com/office/drawing/2014/main" id="{B3CF8610-81D7-4971-89BB-AC223A861D82}"/>
              </a:ext>
            </a:extLst>
          </p:cNvPr>
          <p:cNvSpPr/>
          <p:nvPr/>
        </p:nvSpPr>
        <p:spPr>
          <a:xfrm>
            <a:off x="1850782" y="2505670"/>
            <a:ext cx="10341218" cy="830997"/>
          </a:xfrm>
          <a:prstGeom prst="rect">
            <a:avLst/>
          </a:prstGeom>
        </p:spPr>
        <p:txBody>
          <a:bodyPr wrap="square">
            <a:spAutoFit/>
          </a:bodyPr>
          <a:lstStyle/>
          <a:p>
            <a:r>
              <a:rPr lang="fr-FR" sz="1600" i="1" dirty="0"/>
              <a:t>Le délai commence à l'instant où </a:t>
            </a:r>
            <a:r>
              <a:rPr lang="fr-FR" sz="1600" i="1" dirty="0" err="1"/>
              <a:t>setTimeout</a:t>
            </a:r>
            <a:r>
              <a:rPr lang="fr-FR" sz="1600" i="1" dirty="0"/>
              <a:t> est exécutée par l'interpréteur JavaScript, donc à partir du chargement de la page si l'instruction est dans un script exécuté au chargement, où à partir d'une action de l'utilisateur si le script est déclenché par celui-ci.</a:t>
            </a:r>
          </a:p>
        </p:txBody>
      </p:sp>
      <p:sp>
        <p:nvSpPr>
          <p:cNvPr id="8" name="Rectangle 7">
            <a:extLst>
              <a:ext uri="{FF2B5EF4-FFF2-40B4-BE49-F238E27FC236}">
                <a16:creationId xmlns:a16="http://schemas.microsoft.com/office/drawing/2014/main" id="{C8B04FBD-C961-4F59-9592-08E75EA463C1}"/>
              </a:ext>
            </a:extLst>
          </p:cNvPr>
          <p:cNvSpPr/>
          <p:nvPr/>
        </p:nvSpPr>
        <p:spPr>
          <a:xfrm>
            <a:off x="1850782" y="3637339"/>
            <a:ext cx="10341218" cy="369332"/>
          </a:xfrm>
          <a:prstGeom prst="rect">
            <a:avLst/>
          </a:prstGeom>
        </p:spPr>
        <p:txBody>
          <a:bodyPr wrap="square">
            <a:spAutoFit/>
          </a:bodyPr>
          <a:lstStyle/>
          <a:p>
            <a:pPr marL="285750" indent="-285750">
              <a:buFont typeface="Arial" panose="020B0604020202020204" pitchFamily="34" charset="0"/>
              <a:buChar char="•"/>
            </a:pPr>
            <a:r>
              <a:rPr lang="fr-FR" dirty="0"/>
              <a:t>Similaire à </a:t>
            </a:r>
            <a:r>
              <a:rPr lang="fr-FR" dirty="0" err="1"/>
              <a:t>setTimeout</a:t>
            </a:r>
            <a:r>
              <a:rPr lang="fr-FR" dirty="0"/>
              <a:t>, elle déclenche répétitivement la même action à intervalles réguliers.</a:t>
            </a:r>
          </a:p>
        </p:txBody>
      </p:sp>
      <p:pic>
        <p:nvPicPr>
          <p:cNvPr id="9" name="Image 8">
            <a:extLst>
              <a:ext uri="{FF2B5EF4-FFF2-40B4-BE49-F238E27FC236}">
                <a16:creationId xmlns:a16="http://schemas.microsoft.com/office/drawing/2014/main" id="{1F27844A-C980-48C4-BB15-EFE80D4B05E6}"/>
              </a:ext>
            </a:extLst>
          </p:cNvPr>
          <p:cNvPicPr>
            <a:picLocks noChangeAspect="1"/>
          </p:cNvPicPr>
          <p:nvPr/>
        </p:nvPicPr>
        <p:blipFill rotWithShape="1">
          <a:blip r:embed="rId3"/>
          <a:srcRect t="24372"/>
          <a:stretch/>
        </p:blipFill>
        <p:spPr>
          <a:xfrm>
            <a:off x="2040571" y="4178893"/>
            <a:ext cx="4055429" cy="323793"/>
          </a:xfrm>
          <a:prstGeom prst="rect">
            <a:avLst/>
          </a:prstGeom>
        </p:spPr>
      </p:pic>
      <p:pic>
        <p:nvPicPr>
          <p:cNvPr id="10" name="Image 9">
            <a:extLst>
              <a:ext uri="{FF2B5EF4-FFF2-40B4-BE49-F238E27FC236}">
                <a16:creationId xmlns:a16="http://schemas.microsoft.com/office/drawing/2014/main" id="{B4582459-3C9A-49EB-8ADA-835D8B49B584}"/>
              </a:ext>
            </a:extLst>
          </p:cNvPr>
          <p:cNvPicPr>
            <a:picLocks noChangeAspect="1"/>
          </p:cNvPicPr>
          <p:nvPr/>
        </p:nvPicPr>
        <p:blipFill>
          <a:blip r:embed="rId4"/>
          <a:stretch>
            <a:fillRect/>
          </a:stretch>
        </p:blipFill>
        <p:spPr>
          <a:xfrm>
            <a:off x="6210773" y="4006672"/>
            <a:ext cx="5986506" cy="2871004"/>
          </a:xfrm>
          <a:prstGeom prst="rect">
            <a:avLst/>
          </a:prstGeom>
        </p:spPr>
      </p:pic>
      <p:sp>
        <p:nvSpPr>
          <p:cNvPr id="11" name="ZoneTexte 10">
            <a:extLst>
              <a:ext uri="{FF2B5EF4-FFF2-40B4-BE49-F238E27FC236}">
                <a16:creationId xmlns:a16="http://schemas.microsoft.com/office/drawing/2014/main" id="{C23A511F-547A-499E-84F3-18DC4418AC14}"/>
              </a:ext>
            </a:extLst>
          </p:cNvPr>
          <p:cNvSpPr txBox="1"/>
          <p:nvPr/>
        </p:nvSpPr>
        <p:spPr>
          <a:xfrm>
            <a:off x="-37689" y="5044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66386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CBB1AD-CBAA-4F70-A4B4-B5787D08579E}"/>
              </a:ext>
            </a:extLst>
          </p:cNvPr>
          <p:cNvSpPr/>
          <p:nvPr/>
        </p:nvSpPr>
        <p:spPr>
          <a:xfrm>
            <a:off x="2014902" y="1057145"/>
            <a:ext cx="10026163" cy="4943020"/>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a:t>Directement sur le site de jQuery </a:t>
            </a:r>
            <a:r>
              <a:rPr lang="fr-FR" sz="1600" dirty="0"/>
              <a:t>(le fichier </a:t>
            </a:r>
            <a:r>
              <a:rPr lang="fr-FR" sz="1600" dirty="0" err="1"/>
              <a:t>jquery</a:t>
            </a:r>
            <a:r>
              <a:rPr lang="fr-FR" sz="1600" dirty="0"/>
              <a:t> téléchargé est à déposer dans le projet puis à charger dans le HTML) :  </a:t>
            </a:r>
            <a:r>
              <a:rPr lang="fr-FR" sz="1600" dirty="0">
                <a:hlinkClick r:id="rId2"/>
              </a:rPr>
              <a:t>https://jquery.com/download/</a:t>
            </a:r>
            <a:endParaRPr lang="fr-FR" sz="1600" dirty="0"/>
          </a:p>
          <a:p>
            <a:pPr marL="285750" indent="-285750">
              <a:lnSpc>
                <a:spcPct val="150000"/>
              </a:lnSpc>
              <a:buFont typeface="Arial" panose="020B0604020202020204" pitchFamily="34" charset="0"/>
              <a:buChar char="•"/>
            </a:pPr>
            <a:endParaRPr lang="fr-FR" sz="1600" dirty="0"/>
          </a:p>
          <a:p>
            <a:pPr marL="285750" indent="-285750">
              <a:lnSpc>
                <a:spcPct val="150000"/>
              </a:lnSpc>
              <a:buFont typeface="Arial" panose="020B0604020202020204" pitchFamily="34" charset="0"/>
              <a:buChar char="•"/>
            </a:pPr>
            <a:endParaRPr lang="fr-FR" sz="1600" dirty="0"/>
          </a:p>
          <a:p>
            <a:pPr marL="285750" indent="-285750">
              <a:lnSpc>
                <a:spcPct val="150000"/>
              </a:lnSpc>
              <a:buFont typeface="Arial" panose="020B0604020202020204" pitchFamily="34" charset="0"/>
              <a:buChar char="•"/>
            </a:pPr>
            <a:endParaRPr lang="fr-FR" dirty="0"/>
          </a:p>
          <a:p>
            <a:pPr marL="285750" indent="-285750">
              <a:lnSpc>
                <a:spcPct val="150000"/>
              </a:lnSpc>
              <a:buFont typeface="Arial" panose="020B0604020202020204" pitchFamily="34" charset="0"/>
              <a:buChar char="•"/>
            </a:pPr>
            <a:r>
              <a:rPr lang="fr-FR" dirty="0"/>
              <a:t>Depuis un CDN (Content Delivery Network) : </a:t>
            </a:r>
            <a:r>
              <a:rPr lang="fr-FR" dirty="0">
                <a:hlinkClick r:id="rId3"/>
              </a:rPr>
              <a:t>https://code.jquery.com/</a:t>
            </a:r>
            <a:r>
              <a:rPr lang="fr-FR" dirty="0"/>
              <a:t> ou </a:t>
            </a:r>
            <a:r>
              <a:rPr lang="fr-FR" dirty="0">
                <a:hlinkClick r:id="rId4"/>
              </a:rPr>
              <a:t>https://cdnjs.com/libraries/jquery</a:t>
            </a:r>
            <a:r>
              <a:rPr lang="fr-FR" dirty="0"/>
              <a:t> </a:t>
            </a:r>
          </a:p>
          <a:p>
            <a:pPr marL="285750" indent="-285750">
              <a:lnSpc>
                <a:spcPct val="150000"/>
              </a:lnSpc>
              <a:buFont typeface="Arial" panose="020B0604020202020204" pitchFamily="34" charset="0"/>
              <a:buChar char="•"/>
            </a:pPr>
            <a:endParaRPr lang="fr-FR" dirty="0">
              <a:sym typeface="Wingdings" panose="05000000000000000000" pitchFamily="2" charset="2"/>
            </a:endParaRPr>
          </a:p>
          <a:p>
            <a:pPr marL="285750" indent="-285750">
              <a:lnSpc>
                <a:spcPct val="150000"/>
              </a:lnSpc>
              <a:buFont typeface="Arial" panose="020B0604020202020204" pitchFamily="34" charset="0"/>
              <a:buChar char="•"/>
            </a:pPr>
            <a:endParaRPr lang="fr-FR" dirty="0">
              <a:sym typeface="Wingdings" panose="05000000000000000000" pitchFamily="2" charset="2"/>
            </a:endParaRPr>
          </a:p>
          <a:p>
            <a:pPr marL="742950" lvl="1" indent="-285750">
              <a:lnSpc>
                <a:spcPct val="150000"/>
              </a:lnSpc>
              <a:buClr>
                <a:schemeClr val="tx1"/>
              </a:buClr>
              <a:buFont typeface="Arial" panose="020B0604020202020204" pitchFamily="34" charset="0"/>
              <a:buChar char="•"/>
            </a:pPr>
            <a:r>
              <a:rPr lang="fr-FR" sz="2000" b="1" u="sng" dirty="0">
                <a:solidFill>
                  <a:srgbClr val="FF0000"/>
                </a:solidFill>
                <a:highlight>
                  <a:srgbClr val="FFFF00"/>
                </a:highlight>
                <a:sym typeface="Wingdings" panose="05000000000000000000" pitchFamily="2" charset="2"/>
              </a:rPr>
              <a:t>/!\</a:t>
            </a:r>
            <a:r>
              <a:rPr lang="fr-FR" dirty="0">
                <a:solidFill>
                  <a:srgbClr val="FF0000"/>
                </a:solidFill>
                <a:sym typeface="Wingdings" panose="05000000000000000000" pitchFamily="2" charset="2"/>
              </a:rPr>
              <a:t> </a:t>
            </a:r>
            <a:r>
              <a:rPr lang="fr-FR" dirty="0">
                <a:sym typeface="Wingdings" panose="05000000000000000000" pitchFamily="2" charset="2"/>
              </a:rPr>
              <a:t>Cet appel de jQuery doit se trouver avant les autres fichiers JS</a:t>
            </a:r>
          </a:p>
          <a:p>
            <a:pPr marL="742950" lvl="1" indent="-285750">
              <a:lnSpc>
                <a:spcPct val="150000"/>
              </a:lnSpc>
              <a:buClr>
                <a:schemeClr val="tx1"/>
              </a:buClr>
              <a:buFont typeface="Arial" panose="020B0604020202020204" pitchFamily="34" charset="0"/>
              <a:buChar char="•"/>
            </a:pPr>
            <a:endParaRPr lang="fr-FR" dirty="0"/>
          </a:p>
          <a:p>
            <a:pPr marL="285750" indent="-285750">
              <a:lnSpc>
                <a:spcPct val="150000"/>
              </a:lnSpc>
              <a:buFont typeface="Arial" panose="020B0604020202020204" pitchFamily="34" charset="0"/>
              <a:buChar char="•"/>
            </a:pPr>
            <a:r>
              <a:rPr lang="fr-FR" dirty="0"/>
              <a:t>Via NPM :   &gt; </a:t>
            </a:r>
            <a:r>
              <a:rPr lang="fr-FR" i="1" dirty="0" err="1"/>
              <a:t>npm</a:t>
            </a:r>
            <a:r>
              <a:rPr lang="fr-FR" i="1" dirty="0"/>
              <a:t> </a:t>
            </a:r>
            <a:r>
              <a:rPr lang="fr-FR" i="1" dirty="0" err="1"/>
              <a:t>install</a:t>
            </a:r>
            <a:r>
              <a:rPr lang="fr-FR" i="1" dirty="0"/>
              <a:t> </a:t>
            </a:r>
            <a:r>
              <a:rPr lang="fr-FR" i="1" dirty="0" err="1"/>
              <a:t>jquery</a:t>
            </a:r>
            <a:endParaRPr lang="fr-FR" i="1" dirty="0"/>
          </a:p>
        </p:txBody>
      </p:sp>
      <p:sp>
        <p:nvSpPr>
          <p:cNvPr id="5" name="Rectangle 4">
            <a:extLst>
              <a:ext uri="{FF2B5EF4-FFF2-40B4-BE49-F238E27FC236}">
                <a16:creationId xmlns:a16="http://schemas.microsoft.com/office/drawing/2014/main" id="{186311B6-21A2-4B38-88E4-32C307A390B1}"/>
              </a:ext>
            </a:extLst>
          </p:cNvPr>
          <p:cNvSpPr/>
          <p:nvPr/>
        </p:nvSpPr>
        <p:spPr>
          <a:xfrm>
            <a:off x="1850782" y="44564"/>
            <a:ext cx="10341218" cy="523220"/>
          </a:xfrm>
          <a:prstGeom prst="rect">
            <a:avLst/>
          </a:prstGeom>
        </p:spPr>
        <p:txBody>
          <a:bodyPr wrap="square">
            <a:spAutoFit/>
          </a:bodyPr>
          <a:lstStyle/>
          <a:p>
            <a:pPr algn="ctr"/>
            <a:r>
              <a:rPr lang="fr-FR" sz="2800" b="1" dirty="0"/>
              <a:t>Installation</a:t>
            </a:r>
          </a:p>
        </p:txBody>
      </p:sp>
      <p:pic>
        <p:nvPicPr>
          <p:cNvPr id="6" name="Image 5">
            <a:extLst>
              <a:ext uri="{FF2B5EF4-FFF2-40B4-BE49-F238E27FC236}">
                <a16:creationId xmlns:a16="http://schemas.microsoft.com/office/drawing/2014/main" id="{BF9DA949-38DE-45A7-A1B6-B8DA6114487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250" b="98125" l="3750" r="96875">
                        <a14:foregroundMark x1="54875" y1="5250" x2="54875" y2="5250"/>
                        <a14:foregroundMark x1="11750" y1="84875" x2="10375" y2="84875"/>
                        <a14:foregroundMark x1="30750" y1="83250" x2="32125" y2="84625"/>
                        <a14:foregroundMark x1="32125" y1="83250" x2="32875" y2="82750"/>
                        <a14:foregroundMark x1="40357" y1="81474" x2="40941" y2="84747"/>
                        <a14:foregroundMark x1="47567" y1="79588" x2="50375" y2="79250"/>
                        <a14:foregroundMark x1="59547" y1="83250" x2="54875" y2="89000"/>
                        <a14:foregroundMark x1="59750" y1="83000" x2="59547" y2="83250"/>
                        <a14:foregroundMark x1="59957" y1="82746" x2="59750" y2="83000"/>
                        <a14:foregroundMark x1="61111" y1="81324" x2="60893" y2="81592"/>
                        <a14:foregroundMark x1="63000" y1="79000" x2="61370" y2="81005"/>
                        <a14:foregroundMark x1="74000" y1="77750" x2="70000" y2="91625"/>
                        <a14:foregroundMark x1="76750" y1="80125" x2="81625" y2="79750"/>
                        <a14:foregroundMark x1="82750" y1="84875" x2="84375" y2="91625"/>
                        <a14:foregroundMark x1="92875" y1="77875" x2="89125" y2="81500"/>
                        <a14:foregroundMark x1="96875" y1="76500" x2="96875" y2="76500"/>
                        <a14:foregroundMark x1="96875" y1="75875" x2="96875" y2="75875"/>
                        <a14:foregroundMark x1="9250" y1="86625" x2="9250" y2="86625"/>
                        <a14:foregroundMark x1="9875" y1="91750" x2="9125" y2="92375"/>
                        <a14:foregroundMark x1="6625" y1="95875" x2="6625" y2="95875"/>
                        <a14:foregroundMark x1="4750" y1="98125" x2="3750" y2="98125"/>
                        <a14:foregroundMark x1="4250" y1="97875" x2="4250" y2="97875"/>
                        <a14:foregroundMark x1="11875" y1="79625" x2="11625" y2="79375"/>
                        <a14:foregroundMark x1="48125" y1="36500" x2="48125" y2="36500"/>
                        <a14:backgroundMark x1="45000" y1="79750" x2="45000" y2="79750"/>
                        <a14:backgroundMark x1="43250" y1="80500" x2="43250" y2="80500"/>
                        <a14:backgroundMark x1="44375" y1="78500" x2="43000" y2="82375"/>
                        <a14:backgroundMark x1="42125" y1="85000" x2="41500" y2="87875"/>
                        <a14:backgroundMark x1="28375" y1="82125" x2="29625" y2="82750"/>
                        <a14:backgroundMark x1="60625" y1="82750" x2="60500" y2="82500"/>
                        <a14:backgroundMark x1="59000" y1="82375" x2="59250" y2="82375"/>
                        <a14:backgroundMark x1="60625" y1="81750" x2="60625" y2="81750"/>
                        <a14:backgroundMark x1="59625" y1="83250" x2="59625" y2="83250"/>
                        <a14:backgroundMark x1="60250" y1="81750" x2="60250" y2="81750"/>
                        <a14:backgroundMark x1="61250" y1="82125" x2="59625" y2="82250"/>
                        <a14:backgroundMark x1="61125" y1="82750" x2="60125" y2="82750"/>
                        <a14:backgroundMark x1="61000" y1="82125" x2="60500" y2="81750"/>
                        <a14:backgroundMark x1="61000" y1="82250" x2="60250" y2="82500"/>
                        <a14:backgroundMark x1="61625" y1="81625" x2="60875" y2="80750"/>
                        <a14:backgroundMark x1="61375" y1="81250" x2="61125" y2="81250"/>
                        <a14:backgroundMark x1="60750" y1="81625" x2="60750" y2="81625"/>
                        <a14:backgroundMark x1="61250" y1="81625" x2="61375" y2="81625"/>
                        <a14:backgroundMark x1="61125" y1="81000" x2="61125" y2="81000"/>
                        <a14:backgroundMark x1="61000" y1="81625" x2="61000" y2="81625"/>
                        <a14:backgroundMark x1="60000" y1="83000" x2="60000" y2="83000"/>
                      </a14:backgroundRemoval>
                    </a14:imgEffect>
                  </a14:imgLayer>
                </a14:imgProps>
              </a:ext>
            </a:extLst>
          </a:blip>
          <a:stretch>
            <a:fillRect/>
          </a:stretch>
        </p:blipFill>
        <p:spPr>
          <a:xfrm>
            <a:off x="10545021" y="123959"/>
            <a:ext cx="688506" cy="688506"/>
          </a:xfrm>
          <a:prstGeom prst="rect">
            <a:avLst/>
          </a:prstGeom>
        </p:spPr>
      </p:pic>
      <p:pic>
        <p:nvPicPr>
          <p:cNvPr id="7" name="Image 6">
            <a:extLst>
              <a:ext uri="{FF2B5EF4-FFF2-40B4-BE49-F238E27FC236}">
                <a16:creationId xmlns:a16="http://schemas.microsoft.com/office/drawing/2014/main" id="{FB71CBBE-A8AE-4AAA-A308-396D943CDC22}"/>
              </a:ext>
            </a:extLst>
          </p:cNvPr>
          <p:cNvPicPr>
            <a:picLocks noChangeAspect="1"/>
          </p:cNvPicPr>
          <p:nvPr/>
        </p:nvPicPr>
        <p:blipFill>
          <a:blip r:embed="rId7"/>
          <a:stretch>
            <a:fillRect/>
          </a:stretch>
        </p:blipFill>
        <p:spPr>
          <a:xfrm>
            <a:off x="2369526" y="2181757"/>
            <a:ext cx="5159617" cy="405745"/>
          </a:xfrm>
          <a:prstGeom prst="rect">
            <a:avLst/>
          </a:prstGeom>
        </p:spPr>
      </p:pic>
      <p:pic>
        <p:nvPicPr>
          <p:cNvPr id="8" name="Image 7">
            <a:extLst>
              <a:ext uri="{FF2B5EF4-FFF2-40B4-BE49-F238E27FC236}">
                <a16:creationId xmlns:a16="http://schemas.microsoft.com/office/drawing/2014/main" id="{14C912EA-1889-43D7-BBC8-15D3B24ABF60}"/>
              </a:ext>
            </a:extLst>
          </p:cNvPr>
          <p:cNvPicPr>
            <a:picLocks noChangeAspect="1"/>
          </p:cNvPicPr>
          <p:nvPr/>
        </p:nvPicPr>
        <p:blipFill>
          <a:blip r:embed="rId8"/>
          <a:stretch>
            <a:fillRect/>
          </a:stretch>
        </p:blipFill>
        <p:spPr>
          <a:xfrm>
            <a:off x="2369526" y="3982198"/>
            <a:ext cx="9527931" cy="576602"/>
          </a:xfrm>
          <a:prstGeom prst="rect">
            <a:avLst/>
          </a:prstGeom>
        </p:spPr>
      </p:pic>
      <p:pic>
        <p:nvPicPr>
          <p:cNvPr id="9" name="Image 8">
            <a:extLst>
              <a:ext uri="{FF2B5EF4-FFF2-40B4-BE49-F238E27FC236}">
                <a16:creationId xmlns:a16="http://schemas.microsoft.com/office/drawing/2014/main" id="{A4156162-761A-4DD3-BFB9-FD6C3F0DDDF4}"/>
              </a:ext>
            </a:extLst>
          </p:cNvPr>
          <p:cNvPicPr>
            <a:picLocks noChangeAspect="1"/>
          </p:cNvPicPr>
          <p:nvPr/>
        </p:nvPicPr>
        <p:blipFill>
          <a:blip r:embed="rId9"/>
          <a:stretch>
            <a:fillRect/>
          </a:stretch>
        </p:blipFill>
        <p:spPr>
          <a:xfrm>
            <a:off x="2369526" y="6095104"/>
            <a:ext cx="8331444" cy="462858"/>
          </a:xfrm>
          <a:prstGeom prst="rect">
            <a:avLst/>
          </a:prstGeom>
        </p:spPr>
      </p:pic>
      <p:sp>
        <p:nvSpPr>
          <p:cNvPr id="10" name="ZoneTexte 9">
            <a:extLst>
              <a:ext uri="{FF2B5EF4-FFF2-40B4-BE49-F238E27FC236}">
                <a16:creationId xmlns:a16="http://schemas.microsoft.com/office/drawing/2014/main" id="{7A111591-02E0-414E-97FA-245A8AD951B5}"/>
              </a:ext>
            </a:extLst>
          </p:cNvPr>
          <p:cNvSpPr txBox="1"/>
          <p:nvPr/>
        </p:nvSpPr>
        <p:spPr>
          <a:xfrm>
            <a:off x="-35560" y="1244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36084373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09C9B-1219-4DE2-82FD-5271B8DB7BB7}"/>
              </a:ext>
            </a:extLst>
          </p:cNvPr>
          <p:cNvSpPr/>
          <p:nvPr/>
        </p:nvSpPr>
        <p:spPr>
          <a:xfrm>
            <a:off x="1850782" y="44564"/>
            <a:ext cx="10341218" cy="523220"/>
          </a:xfrm>
          <a:prstGeom prst="rect">
            <a:avLst/>
          </a:prstGeom>
        </p:spPr>
        <p:txBody>
          <a:bodyPr wrap="square">
            <a:spAutoFit/>
          </a:bodyPr>
          <a:lstStyle/>
          <a:p>
            <a:pPr algn="ctr"/>
            <a:r>
              <a:rPr lang="fr-FR" sz="2800" b="1" dirty="0"/>
              <a:t>Supprimer des </a:t>
            </a:r>
            <a:r>
              <a:rPr lang="fr-FR" sz="2800" b="1" dirty="0" err="1"/>
              <a:t>timers</a:t>
            </a:r>
            <a:r>
              <a:rPr lang="fr-FR" sz="2800" b="1" dirty="0"/>
              <a:t> : </a:t>
            </a:r>
            <a:r>
              <a:rPr lang="fr-FR" sz="2800" b="1" dirty="0" err="1"/>
              <a:t>setTimeInterval</a:t>
            </a:r>
            <a:r>
              <a:rPr lang="fr-FR" sz="2800" b="1" dirty="0"/>
              <a:t> </a:t>
            </a:r>
            <a:r>
              <a:rPr lang="fr-FR" sz="2800" b="1" dirty="0" err="1"/>
              <a:t>setTimeOut</a:t>
            </a:r>
            <a:endParaRPr lang="fr-FR" sz="2800" b="1" dirty="0"/>
          </a:p>
        </p:txBody>
      </p:sp>
      <p:pic>
        <p:nvPicPr>
          <p:cNvPr id="2" name="Image 1">
            <a:extLst>
              <a:ext uri="{FF2B5EF4-FFF2-40B4-BE49-F238E27FC236}">
                <a16:creationId xmlns:a16="http://schemas.microsoft.com/office/drawing/2014/main" id="{F2F81ECA-B1DF-46E2-ABE1-5023F86819AD}"/>
              </a:ext>
            </a:extLst>
          </p:cNvPr>
          <p:cNvPicPr>
            <a:picLocks noChangeAspect="1"/>
          </p:cNvPicPr>
          <p:nvPr/>
        </p:nvPicPr>
        <p:blipFill>
          <a:blip r:embed="rId2"/>
          <a:stretch>
            <a:fillRect/>
          </a:stretch>
        </p:blipFill>
        <p:spPr>
          <a:xfrm>
            <a:off x="2157413" y="1341557"/>
            <a:ext cx="3938587" cy="928568"/>
          </a:xfrm>
          <a:prstGeom prst="rect">
            <a:avLst/>
          </a:prstGeom>
        </p:spPr>
      </p:pic>
      <p:pic>
        <p:nvPicPr>
          <p:cNvPr id="3" name="Image 2">
            <a:extLst>
              <a:ext uri="{FF2B5EF4-FFF2-40B4-BE49-F238E27FC236}">
                <a16:creationId xmlns:a16="http://schemas.microsoft.com/office/drawing/2014/main" id="{F9168BAF-E920-45D1-A657-A6C163B296A4}"/>
              </a:ext>
            </a:extLst>
          </p:cNvPr>
          <p:cNvPicPr>
            <a:picLocks noChangeAspect="1"/>
          </p:cNvPicPr>
          <p:nvPr/>
        </p:nvPicPr>
        <p:blipFill>
          <a:blip r:embed="rId3"/>
          <a:stretch>
            <a:fillRect/>
          </a:stretch>
        </p:blipFill>
        <p:spPr>
          <a:xfrm>
            <a:off x="7023100" y="1320013"/>
            <a:ext cx="4479924" cy="950112"/>
          </a:xfrm>
          <a:prstGeom prst="rect">
            <a:avLst/>
          </a:prstGeom>
        </p:spPr>
      </p:pic>
      <p:sp>
        <p:nvSpPr>
          <p:cNvPr id="5" name="ZoneTexte 4">
            <a:extLst>
              <a:ext uri="{FF2B5EF4-FFF2-40B4-BE49-F238E27FC236}">
                <a16:creationId xmlns:a16="http://schemas.microsoft.com/office/drawing/2014/main" id="{0A0DB71B-7A97-42AA-B597-F666E48FC3A0}"/>
              </a:ext>
            </a:extLst>
          </p:cNvPr>
          <p:cNvSpPr txBox="1"/>
          <p:nvPr/>
        </p:nvSpPr>
        <p:spPr>
          <a:xfrm>
            <a:off x="-37689" y="50440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4090966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143A286-1829-459F-8753-745540F42FDB}"/>
              </a:ext>
            </a:extLst>
          </p:cNvPr>
          <p:cNvSpPr txBox="1"/>
          <p:nvPr/>
        </p:nvSpPr>
        <p:spPr>
          <a:xfrm>
            <a:off x="-50389" y="50313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pic>
        <p:nvPicPr>
          <p:cNvPr id="6" name="Image 5">
            <a:extLst>
              <a:ext uri="{FF2B5EF4-FFF2-40B4-BE49-F238E27FC236}">
                <a16:creationId xmlns:a16="http://schemas.microsoft.com/office/drawing/2014/main" id="{946C637A-A72D-434E-8EA2-ABC4898BC954}"/>
              </a:ext>
            </a:extLst>
          </p:cNvPr>
          <p:cNvPicPr>
            <a:picLocks noChangeAspect="1"/>
          </p:cNvPicPr>
          <p:nvPr/>
        </p:nvPicPr>
        <p:blipFill>
          <a:blip r:embed="rId2"/>
          <a:stretch>
            <a:fillRect/>
          </a:stretch>
        </p:blipFill>
        <p:spPr>
          <a:xfrm>
            <a:off x="3739923" y="1433512"/>
            <a:ext cx="6715125" cy="3990975"/>
          </a:xfrm>
          <a:prstGeom prst="rect">
            <a:avLst/>
          </a:prstGeom>
        </p:spPr>
      </p:pic>
      <p:sp>
        <p:nvSpPr>
          <p:cNvPr id="5" name="ZoneTexte 4">
            <a:extLst>
              <a:ext uri="{FF2B5EF4-FFF2-40B4-BE49-F238E27FC236}">
                <a16:creationId xmlns:a16="http://schemas.microsoft.com/office/drawing/2014/main" id="{548895AF-28E4-4546-846F-708E13D43EA0}"/>
              </a:ext>
            </a:extLst>
          </p:cNvPr>
          <p:cNvSpPr txBox="1"/>
          <p:nvPr/>
        </p:nvSpPr>
        <p:spPr>
          <a:xfrm>
            <a:off x="2236644" y="0"/>
            <a:ext cx="9268717" cy="461665"/>
          </a:xfrm>
          <a:prstGeom prst="rect">
            <a:avLst/>
          </a:prstGeom>
          <a:noFill/>
        </p:spPr>
        <p:txBody>
          <a:bodyPr wrap="square" rtlCol="0">
            <a:spAutoFit/>
          </a:bodyPr>
          <a:lstStyle/>
          <a:p>
            <a:pPr algn="ctr"/>
            <a:r>
              <a:rPr lang="fr-FR" sz="2400" b="1" dirty="0"/>
              <a:t>Training Time</a:t>
            </a:r>
          </a:p>
        </p:txBody>
      </p:sp>
      <p:sp>
        <p:nvSpPr>
          <p:cNvPr id="7" name="ZoneTexte 6">
            <a:extLst>
              <a:ext uri="{FF2B5EF4-FFF2-40B4-BE49-F238E27FC236}">
                <a16:creationId xmlns:a16="http://schemas.microsoft.com/office/drawing/2014/main" id="{EE85B3DE-DEEC-4D44-B43F-872FF7337E22}"/>
              </a:ext>
            </a:extLst>
          </p:cNvPr>
          <p:cNvSpPr txBox="1"/>
          <p:nvPr/>
        </p:nvSpPr>
        <p:spPr>
          <a:xfrm>
            <a:off x="2463126" y="5685366"/>
            <a:ext cx="9268717" cy="830997"/>
          </a:xfrm>
          <a:prstGeom prst="rect">
            <a:avLst/>
          </a:prstGeom>
          <a:noFill/>
        </p:spPr>
        <p:txBody>
          <a:bodyPr wrap="square" rtlCol="0">
            <a:spAutoFit/>
          </a:bodyPr>
          <a:lstStyle/>
          <a:p>
            <a:pPr algn="ctr"/>
            <a:r>
              <a:rPr lang="fr-FR" sz="2400" b="1" dirty="0"/>
              <a:t>E05 </a:t>
            </a:r>
            <a:r>
              <a:rPr lang="fr-FR" sz="2400" b="1" dirty="0" err="1"/>
              <a:t>Timer</a:t>
            </a:r>
            <a:br>
              <a:rPr lang="fr-FR" sz="2400" b="1" dirty="0"/>
            </a:br>
            <a:r>
              <a:rPr lang="fr-FR" sz="2400" b="1" dirty="0"/>
              <a:t>E06 Chess</a:t>
            </a:r>
          </a:p>
        </p:txBody>
      </p:sp>
    </p:spTree>
    <p:extLst>
      <p:ext uri="{BB962C8B-B14F-4D97-AF65-F5344CB8AC3E}">
        <p14:creationId xmlns:p14="http://schemas.microsoft.com/office/powerpoint/2010/main" val="26047946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D4E3E1-2DAC-43F9-8C55-750E84DF96D9}"/>
              </a:ext>
            </a:extLst>
          </p:cNvPr>
          <p:cNvSpPr/>
          <p:nvPr/>
        </p:nvSpPr>
        <p:spPr>
          <a:xfrm>
            <a:off x="1850782" y="44564"/>
            <a:ext cx="10341218" cy="523220"/>
          </a:xfrm>
          <a:prstGeom prst="rect">
            <a:avLst/>
          </a:prstGeom>
        </p:spPr>
        <p:txBody>
          <a:bodyPr wrap="square">
            <a:spAutoFit/>
          </a:bodyPr>
          <a:lstStyle/>
          <a:p>
            <a:pPr algn="ctr"/>
            <a:r>
              <a:rPr lang="fr-FR" sz="2800" b="1" dirty="0"/>
              <a:t>Best Practice - JS</a:t>
            </a:r>
          </a:p>
        </p:txBody>
      </p:sp>
      <p:sp>
        <p:nvSpPr>
          <p:cNvPr id="3" name="Rectangle 2">
            <a:extLst>
              <a:ext uri="{FF2B5EF4-FFF2-40B4-BE49-F238E27FC236}">
                <a16:creationId xmlns:a16="http://schemas.microsoft.com/office/drawing/2014/main" id="{6A3D40DE-4D76-49BF-901F-202FD70FB9E3}"/>
              </a:ext>
            </a:extLst>
          </p:cNvPr>
          <p:cNvSpPr/>
          <p:nvPr/>
        </p:nvSpPr>
        <p:spPr>
          <a:xfrm>
            <a:off x="1850782" y="567784"/>
            <a:ext cx="4979810" cy="6463308"/>
          </a:xfrm>
          <a:prstGeom prst="rect">
            <a:avLst/>
          </a:prstGeom>
        </p:spPr>
        <p:txBody>
          <a:bodyPr wrap="square">
            <a:spAutoFit/>
          </a:bodyPr>
          <a:lstStyle/>
          <a:p>
            <a:r>
              <a:rPr lang="fr-FR" u="sng" dirty="0"/>
              <a:t>Rédaction</a:t>
            </a:r>
            <a:r>
              <a:rPr lang="fr-FR" dirty="0"/>
              <a:t> : </a:t>
            </a:r>
          </a:p>
          <a:p>
            <a:pPr marL="541338" indent="-271463">
              <a:buFont typeface="Arial" panose="020B0604020202020204" pitchFamily="34" charset="0"/>
              <a:buChar char="•"/>
            </a:pPr>
            <a:r>
              <a:rPr lang="fr-FR" dirty="0"/>
              <a:t>Utiliser le style </a:t>
            </a:r>
            <a:r>
              <a:rPr lang="fr-FR" dirty="0" err="1"/>
              <a:t>camelCase</a:t>
            </a:r>
            <a:endParaRPr lang="fr-FR" dirty="0"/>
          </a:p>
          <a:p>
            <a:pPr marL="541338" indent="-271463">
              <a:buFont typeface="Arial" panose="020B0604020202020204" pitchFamily="34" charset="0"/>
              <a:buChar char="•"/>
            </a:pPr>
            <a:r>
              <a:rPr lang="fr-FR" dirty="0"/>
              <a:t>Préférer la version A que la B</a:t>
            </a:r>
          </a:p>
          <a:p>
            <a:pPr marL="541338" indent="-271463">
              <a:buFont typeface="Arial" panose="020B0604020202020204" pitchFamily="34" charset="0"/>
              <a:buChar char="•"/>
            </a:pPr>
            <a:endParaRPr lang="fr-FR" dirty="0"/>
          </a:p>
          <a:p>
            <a:pPr marL="541338" indent="-271463">
              <a:buFont typeface="Arial" panose="020B0604020202020204" pitchFamily="34" charset="0"/>
              <a:buChar char="•"/>
            </a:pPr>
            <a:endParaRPr lang="fr-FR" dirty="0"/>
          </a:p>
          <a:p>
            <a:pPr marL="541338" indent="-271463">
              <a:buFont typeface="Arial" panose="020B0604020202020204" pitchFamily="34" charset="0"/>
              <a:buChar char="•"/>
            </a:pPr>
            <a:endParaRPr lang="fr-FR" dirty="0"/>
          </a:p>
          <a:p>
            <a:pPr marL="541338" indent="-271463">
              <a:buFont typeface="Arial" panose="020B0604020202020204" pitchFamily="34" charset="0"/>
              <a:buChar char="•"/>
            </a:pPr>
            <a:endParaRPr lang="fr-FR" dirty="0"/>
          </a:p>
          <a:p>
            <a:pPr marL="541338" indent="-271463">
              <a:buFont typeface="Arial" panose="020B0604020202020204" pitchFamily="34" charset="0"/>
              <a:buChar char="•"/>
            </a:pPr>
            <a:r>
              <a:rPr lang="fr-FR" dirty="0"/>
              <a:t>Ne pas stocker dans des boucles des variables qui ne changes pas</a:t>
            </a:r>
          </a:p>
          <a:p>
            <a:pPr marL="541338" indent="-271463">
              <a:buFont typeface="Arial" panose="020B0604020202020204" pitchFamily="34" charset="0"/>
              <a:buChar char="•"/>
            </a:pPr>
            <a:endParaRPr lang="fr-FR" dirty="0"/>
          </a:p>
          <a:p>
            <a:pPr marL="541338" indent="-271463">
              <a:buFont typeface="Arial" panose="020B0604020202020204" pitchFamily="34" charset="0"/>
              <a:buChar char="•"/>
            </a:pPr>
            <a:endParaRPr lang="fr-FR" dirty="0"/>
          </a:p>
          <a:p>
            <a:pPr marL="541338" indent="-271463">
              <a:buFont typeface="Arial" panose="020B0604020202020204" pitchFamily="34" charset="0"/>
              <a:buChar char="•"/>
            </a:pPr>
            <a:r>
              <a:rPr lang="fr-FR" dirty="0"/>
              <a:t>Utiliser un linter (</a:t>
            </a:r>
            <a:r>
              <a:rPr lang="fr-FR" dirty="0" err="1"/>
              <a:t>esLint</a:t>
            </a:r>
            <a:r>
              <a:rPr lang="fr-FR" dirty="0"/>
              <a:t>)</a:t>
            </a:r>
          </a:p>
          <a:p>
            <a:pPr marL="541338" indent="-271463">
              <a:buFont typeface="Arial" panose="020B0604020202020204" pitchFamily="34" charset="0"/>
              <a:buChar char="•"/>
            </a:pPr>
            <a:r>
              <a:rPr lang="fr-FR" dirty="0"/>
              <a:t>Utiliser === plutôt que == dès le début</a:t>
            </a:r>
          </a:p>
          <a:p>
            <a:pPr marL="541338" indent="-271463">
              <a:buFont typeface="Arial" panose="020B0604020202020204" pitchFamily="34" charset="0"/>
              <a:buChar char="•"/>
            </a:pPr>
            <a:r>
              <a:rPr lang="fr-FR" dirty="0"/>
              <a:t>Ne pas utiliser trop de raccourci</a:t>
            </a:r>
          </a:p>
          <a:p>
            <a:pPr marL="541338" indent="-271463">
              <a:buFont typeface="Arial" panose="020B0604020202020204" pitchFamily="34" charset="0"/>
              <a:buChar char="•"/>
            </a:pPr>
            <a:r>
              <a:rPr lang="fr-FR" dirty="0"/>
              <a:t>Utiliser {}/[] plutôt que new Object()/</a:t>
            </a:r>
            <a:r>
              <a:rPr lang="fr-FR" dirty="0" err="1"/>
              <a:t>Array</a:t>
            </a:r>
            <a:r>
              <a:rPr lang="fr-FR" dirty="0"/>
              <a:t>()</a:t>
            </a:r>
          </a:p>
          <a:p>
            <a:pPr marL="541338" indent="-271463">
              <a:buFont typeface="Arial" panose="020B0604020202020204" pitchFamily="34" charset="0"/>
              <a:buChar char="•"/>
            </a:pPr>
            <a:r>
              <a:rPr lang="fr-FR" dirty="0"/>
              <a:t>Ne pas utiliser plein de var à la suite </a:t>
            </a:r>
          </a:p>
          <a:p>
            <a:pPr marL="541338" indent="-271463">
              <a:buFont typeface="Arial" panose="020B0604020202020204" pitchFamily="34" charset="0"/>
              <a:buChar char="•"/>
            </a:pPr>
            <a:endParaRPr lang="fr-FR" dirty="0"/>
          </a:p>
          <a:p>
            <a:r>
              <a:rPr lang="fr-FR" u="sng" dirty="0"/>
              <a:t>Import</a:t>
            </a:r>
            <a:r>
              <a:rPr lang="fr-FR" dirty="0"/>
              <a:t> : </a:t>
            </a:r>
          </a:p>
          <a:p>
            <a:pPr marL="541338" indent="-271463">
              <a:buFont typeface="Arial" panose="020B0604020202020204" pitchFamily="34" charset="0"/>
              <a:buChar char="•"/>
            </a:pPr>
            <a:r>
              <a:rPr lang="fr-FR" dirty="0"/>
              <a:t>Importer le script JS à la fin du body</a:t>
            </a:r>
          </a:p>
          <a:p>
            <a:pPr marL="541338" indent="-271463">
              <a:buFont typeface="Arial" panose="020B0604020202020204" pitchFamily="34" charset="0"/>
              <a:buChar char="•"/>
            </a:pPr>
            <a:endParaRPr lang="fr-FR" dirty="0"/>
          </a:p>
          <a:p>
            <a:pPr marL="269875"/>
            <a:endParaRPr lang="fr-FR" dirty="0"/>
          </a:p>
          <a:p>
            <a:endParaRPr lang="fr-FR" dirty="0"/>
          </a:p>
          <a:p>
            <a:r>
              <a:rPr lang="fr-FR" dirty="0"/>
              <a:t>	</a:t>
            </a:r>
          </a:p>
        </p:txBody>
      </p:sp>
      <p:pic>
        <p:nvPicPr>
          <p:cNvPr id="1025" name="Picture 1" descr="Texte de remplacement généré par une machine :&#10;function compareVaIue(proposed , target) { &#10;if (proposed&gt;target) { &#10;return window.alert( 'C \ ' est moins'); &#10;else if (proposed&lt;target) { &#10;return window.alert( 'C \ ' est plus'); ">
            <a:extLst>
              <a:ext uri="{FF2B5EF4-FFF2-40B4-BE49-F238E27FC236}">
                <a16:creationId xmlns:a16="http://schemas.microsoft.com/office/drawing/2014/main" id="{5F677C5A-DAE0-4DA0-BADD-AB9B73980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4602" y="686816"/>
            <a:ext cx="268605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nction compareVaIue(proposed , target) &#10;if (proposed&gt;target) &#10;message= 'C \ ' est moins' ; &#10;else if (proposed&lt;target) { &#10;message= est plus' ; &#10;return window. alert(message) ">
            <a:extLst>
              <a:ext uri="{FF2B5EF4-FFF2-40B4-BE49-F238E27FC236}">
                <a16:creationId xmlns:a16="http://schemas.microsoft.com/office/drawing/2014/main" id="{5F4E4CC2-10F8-4AB8-901C-E660FE407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280" y="686816"/>
            <a:ext cx="2466975" cy="142875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702C8365-887A-411A-A2F8-1DFC8A8D303C}"/>
              </a:ext>
            </a:extLst>
          </p:cNvPr>
          <p:cNvSpPr txBox="1"/>
          <p:nvPr/>
        </p:nvSpPr>
        <p:spPr>
          <a:xfrm>
            <a:off x="7330604" y="1916515"/>
            <a:ext cx="1474237" cy="369332"/>
          </a:xfrm>
          <a:prstGeom prst="rect">
            <a:avLst/>
          </a:prstGeom>
          <a:noFill/>
        </p:spPr>
        <p:txBody>
          <a:bodyPr wrap="square" rtlCol="0">
            <a:spAutoFit/>
          </a:bodyPr>
          <a:lstStyle/>
          <a:p>
            <a:r>
              <a:rPr lang="fr-FR" dirty="0">
                <a:highlight>
                  <a:srgbClr val="FFFF00"/>
                </a:highlight>
              </a:rPr>
              <a:t>Version A</a:t>
            </a:r>
          </a:p>
        </p:txBody>
      </p:sp>
      <p:sp>
        <p:nvSpPr>
          <p:cNvPr id="8" name="ZoneTexte 7">
            <a:extLst>
              <a:ext uri="{FF2B5EF4-FFF2-40B4-BE49-F238E27FC236}">
                <a16:creationId xmlns:a16="http://schemas.microsoft.com/office/drawing/2014/main" id="{250BAB26-8CF3-400B-BF24-226FBBCD8807}"/>
              </a:ext>
            </a:extLst>
          </p:cNvPr>
          <p:cNvSpPr txBox="1"/>
          <p:nvPr/>
        </p:nvSpPr>
        <p:spPr>
          <a:xfrm>
            <a:off x="10140577" y="1693816"/>
            <a:ext cx="1474237" cy="369332"/>
          </a:xfrm>
          <a:prstGeom prst="rect">
            <a:avLst/>
          </a:prstGeom>
          <a:noFill/>
        </p:spPr>
        <p:txBody>
          <a:bodyPr wrap="square" rtlCol="0">
            <a:spAutoFit/>
          </a:bodyPr>
          <a:lstStyle/>
          <a:p>
            <a:r>
              <a:rPr lang="fr-FR" dirty="0">
                <a:highlight>
                  <a:srgbClr val="FFFF00"/>
                </a:highlight>
              </a:rPr>
              <a:t>Version B</a:t>
            </a:r>
          </a:p>
        </p:txBody>
      </p:sp>
      <p:pic>
        <p:nvPicPr>
          <p:cNvPr id="9" name="Image 8">
            <a:extLst>
              <a:ext uri="{FF2B5EF4-FFF2-40B4-BE49-F238E27FC236}">
                <a16:creationId xmlns:a16="http://schemas.microsoft.com/office/drawing/2014/main" id="{CCF0BEE8-2B8A-4586-8F44-D0792E76B4E9}"/>
              </a:ext>
            </a:extLst>
          </p:cNvPr>
          <p:cNvPicPr>
            <a:picLocks noChangeAspect="1"/>
          </p:cNvPicPr>
          <p:nvPr/>
        </p:nvPicPr>
        <p:blipFill>
          <a:blip r:embed="rId4"/>
          <a:stretch>
            <a:fillRect/>
          </a:stretch>
        </p:blipFill>
        <p:spPr>
          <a:xfrm>
            <a:off x="7021391" y="2533650"/>
            <a:ext cx="4505325" cy="895350"/>
          </a:xfrm>
          <a:prstGeom prst="rect">
            <a:avLst/>
          </a:prstGeom>
        </p:spPr>
      </p:pic>
      <p:pic>
        <p:nvPicPr>
          <p:cNvPr id="10" name="Image 9">
            <a:extLst>
              <a:ext uri="{FF2B5EF4-FFF2-40B4-BE49-F238E27FC236}">
                <a16:creationId xmlns:a16="http://schemas.microsoft.com/office/drawing/2014/main" id="{2F8AB476-0564-40BE-8E25-A16E4C0E83D5}"/>
              </a:ext>
            </a:extLst>
          </p:cNvPr>
          <p:cNvPicPr>
            <a:picLocks noChangeAspect="1"/>
          </p:cNvPicPr>
          <p:nvPr/>
        </p:nvPicPr>
        <p:blipFill>
          <a:blip r:embed="rId5"/>
          <a:stretch>
            <a:fillRect/>
          </a:stretch>
        </p:blipFill>
        <p:spPr>
          <a:xfrm>
            <a:off x="6984789" y="3524189"/>
            <a:ext cx="4619625" cy="1009650"/>
          </a:xfrm>
          <a:prstGeom prst="rect">
            <a:avLst/>
          </a:prstGeom>
        </p:spPr>
      </p:pic>
      <p:pic>
        <p:nvPicPr>
          <p:cNvPr id="11" name="Image 10">
            <a:extLst>
              <a:ext uri="{FF2B5EF4-FFF2-40B4-BE49-F238E27FC236}">
                <a16:creationId xmlns:a16="http://schemas.microsoft.com/office/drawing/2014/main" id="{B3D2C567-9708-465F-AA68-563EB59D4EF6}"/>
              </a:ext>
            </a:extLst>
          </p:cNvPr>
          <p:cNvPicPr>
            <a:picLocks noChangeAspect="1"/>
          </p:cNvPicPr>
          <p:nvPr/>
        </p:nvPicPr>
        <p:blipFill>
          <a:blip r:embed="rId6"/>
          <a:stretch>
            <a:fillRect/>
          </a:stretch>
        </p:blipFill>
        <p:spPr>
          <a:xfrm>
            <a:off x="6984789" y="4762791"/>
            <a:ext cx="2695575" cy="504825"/>
          </a:xfrm>
          <a:prstGeom prst="rect">
            <a:avLst/>
          </a:prstGeom>
        </p:spPr>
      </p:pic>
      <p:pic>
        <p:nvPicPr>
          <p:cNvPr id="12" name="Image 11">
            <a:extLst>
              <a:ext uri="{FF2B5EF4-FFF2-40B4-BE49-F238E27FC236}">
                <a16:creationId xmlns:a16="http://schemas.microsoft.com/office/drawing/2014/main" id="{2C9B6041-409E-484C-B628-68932E9AD126}"/>
              </a:ext>
            </a:extLst>
          </p:cNvPr>
          <p:cNvPicPr>
            <a:picLocks noChangeAspect="1"/>
          </p:cNvPicPr>
          <p:nvPr/>
        </p:nvPicPr>
        <p:blipFill>
          <a:blip r:embed="rId7"/>
          <a:stretch>
            <a:fillRect/>
          </a:stretch>
        </p:blipFill>
        <p:spPr>
          <a:xfrm>
            <a:off x="7021391" y="5358849"/>
            <a:ext cx="2762250" cy="571500"/>
          </a:xfrm>
          <a:prstGeom prst="rect">
            <a:avLst/>
          </a:prstGeom>
        </p:spPr>
      </p:pic>
      <p:sp>
        <p:nvSpPr>
          <p:cNvPr id="15" name="ZoneTexte 14">
            <a:extLst>
              <a:ext uri="{FF2B5EF4-FFF2-40B4-BE49-F238E27FC236}">
                <a16:creationId xmlns:a16="http://schemas.microsoft.com/office/drawing/2014/main" id="{3B0C1DA1-DAFB-424B-913C-8990C54FE9A9}"/>
              </a:ext>
            </a:extLst>
          </p:cNvPr>
          <p:cNvSpPr txBox="1"/>
          <p:nvPr/>
        </p:nvSpPr>
        <p:spPr>
          <a:xfrm>
            <a:off x="-24989" y="55774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414824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B41B8A-AF54-41AC-9C62-740031333546}"/>
              </a:ext>
            </a:extLst>
          </p:cNvPr>
          <p:cNvSpPr/>
          <p:nvPr/>
        </p:nvSpPr>
        <p:spPr>
          <a:xfrm>
            <a:off x="1850782" y="44564"/>
            <a:ext cx="10341218" cy="523220"/>
          </a:xfrm>
          <a:prstGeom prst="rect">
            <a:avLst/>
          </a:prstGeom>
        </p:spPr>
        <p:txBody>
          <a:bodyPr wrap="square">
            <a:spAutoFit/>
          </a:bodyPr>
          <a:lstStyle/>
          <a:p>
            <a:pPr algn="ctr"/>
            <a:r>
              <a:rPr lang="fr-FR" sz="2800" b="1" dirty="0"/>
              <a:t>Utiliser un linter</a:t>
            </a:r>
          </a:p>
        </p:txBody>
      </p:sp>
      <p:pic>
        <p:nvPicPr>
          <p:cNvPr id="5" name="Image 4">
            <a:extLst>
              <a:ext uri="{FF2B5EF4-FFF2-40B4-BE49-F238E27FC236}">
                <a16:creationId xmlns:a16="http://schemas.microsoft.com/office/drawing/2014/main" id="{855AF928-B05F-4E79-AC94-6B60BE394817}"/>
              </a:ext>
            </a:extLst>
          </p:cNvPr>
          <p:cNvPicPr>
            <a:picLocks noChangeAspect="1"/>
          </p:cNvPicPr>
          <p:nvPr/>
        </p:nvPicPr>
        <p:blipFill>
          <a:blip r:embed="rId2"/>
          <a:stretch>
            <a:fillRect/>
          </a:stretch>
        </p:blipFill>
        <p:spPr>
          <a:xfrm>
            <a:off x="7263426" y="3729206"/>
            <a:ext cx="2978833" cy="2892490"/>
          </a:xfrm>
          <a:prstGeom prst="rect">
            <a:avLst/>
          </a:prstGeom>
        </p:spPr>
      </p:pic>
      <p:pic>
        <p:nvPicPr>
          <p:cNvPr id="6" name="Image 5">
            <a:extLst>
              <a:ext uri="{FF2B5EF4-FFF2-40B4-BE49-F238E27FC236}">
                <a16:creationId xmlns:a16="http://schemas.microsoft.com/office/drawing/2014/main" id="{BB83E5B9-D0D1-471B-82F4-BFBAB5B70A4B}"/>
              </a:ext>
            </a:extLst>
          </p:cNvPr>
          <p:cNvPicPr>
            <a:picLocks noChangeAspect="1"/>
          </p:cNvPicPr>
          <p:nvPr/>
        </p:nvPicPr>
        <p:blipFill>
          <a:blip r:embed="rId3"/>
          <a:stretch>
            <a:fillRect/>
          </a:stretch>
        </p:blipFill>
        <p:spPr>
          <a:xfrm>
            <a:off x="4937388" y="1744135"/>
            <a:ext cx="1338000" cy="2286844"/>
          </a:xfrm>
          <a:prstGeom prst="rect">
            <a:avLst/>
          </a:prstGeom>
        </p:spPr>
      </p:pic>
      <p:sp>
        <p:nvSpPr>
          <p:cNvPr id="7" name="ZoneTexte 6">
            <a:extLst>
              <a:ext uri="{FF2B5EF4-FFF2-40B4-BE49-F238E27FC236}">
                <a16:creationId xmlns:a16="http://schemas.microsoft.com/office/drawing/2014/main" id="{0C88B63D-EA5A-44B6-9DA5-094F101F2020}"/>
              </a:ext>
            </a:extLst>
          </p:cNvPr>
          <p:cNvSpPr txBox="1"/>
          <p:nvPr/>
        </p:nvSpPr>
        <p:spPr>
          <a:xfrm>
            <a:off x="1850782" y="690466"/>
            <a:ext cx="5818981" cy="4801314"/>
          </a:xfrm>
          <a:prstGeom prst="rect">
            <a:avLst/>
          </a:prstGeom>
          <a:noFill/>
        </p:spPr>
        <p:txBody>
          <a:bodyPr wrap="square" rtlCol="0">
            <a:spAutoFit/>
          </a:bodyPr>
          <a:lstStyle/>
          <a:p>
            <a:r>
              <a:rPr lang="fr-FR" dirty="0"/>
              <a:t>1- Télécharger l’extension </a:t>
            </a:r>
            <a:r>
              <a:rPr lang="fr-FR" dirty="0" err="1"/>
              <a:t>eslint</a:t>
            </a:r>
            <a:r>
              <a:rPr lang="fr-FR" dirty="0"/>
              <a:t> + </a:t>
            </a:r>
            <a:r>
              <a:rPr lang="fr-FR" i="1" dirty="0" err="1">
                <a:effectLst>
                  <a:outerShdw blurRad="38100" dist="38100" dir="2700000" algn="tl">
                    <a:srgbClr val="000000">
                      <a:alpha val="43137"/>
                    </a:srgbClr>
                  </a:outerShdw>
                </a:effectLst>
              </a:rPr>
              <a:t>npm</a:t>
            </a:r>
            <a:r>
              <a:rPr lang="fr-FR" i="1" dirty="0">
                <a:effectLst>
                  <a:outerShdw blurRad="38100" dist="38100" dir="2700000" algn="tl">
                    <a:srgbClr val="000000">
                      <a:alpha val="43137"/>
                    </a:srgbClr>
                  </a:outerShdw>
                </a:effectLst>
              </a:rPr>
              <a:t> </a:t>
            </a:r>
            <a:r>
              <a:rPr lang="fr-FR" i="1" dirty="0" err="1">
                <a:effectLst>
                  <a:outerShdw blurRad="38100" dist="38100" dir="2700000" algn="tl">
                    <a:srgbClr val="000000">
                      <a:alpha val="43137"/>
                    </a:srgbClr>
                  </a:outerShdw>
                </a:effectLst>
              </a:rPr>
              <a:t>install</a:t>
            </a:r>
            <a:r>
              <a:rPr lang="fr-FR" i="1" dirty="0">
                <a:effectLst>
                  <a:outerShdw blurRad="38100" dist="38100" dir="2700000" algn="tl">
                    <a:srgbClr val="000000">
                      <a:alpha val="43137"/>
                    </a:srgbClr>
                  </a:outerShdw>
                </a:effectLst>
              </a:rPr>
              <a:t> -g </a:t>
            </a:r>
            <a:r>
              <a:rPr lang="fr-FR" i="1" dirty="0" err="1">
                <a:effectLst>
                  <a:outerShdw blurRad="38100" dist="38100" dir="2700000" algn="tl">
                    <a:srgbClr val="000000">
                      <a:alpha val="43137"/>
                    </a:srgbClr>
                  </a:outerShdw>
                </a:effectLst>
              </a:rPr>
              <a:t>eslint</a:t>
            </a:r>
            <a:endParaRPr lang="fr-FR" i="1" dirty="0">
              <a:effectLst>
                <a:outerShdw blurRad="38100" dist="38100" dir="2700000" algn="tl">
                  <a:srgbClr val="000000">
                    <a:alpha val="43137"/>
                  </a:srgbClr>
                </a:outerShdw>
              </a:effectLst>
            </a:endParaRPr>
          </a:p>
          <a:p>
            <a:endParaRPr lang="fr-FR" dirty="0"/>
          </a:p>
          <a:p>
            <a:endParaRPr lang="fr-FR" dirty="0"/>
          </a:p>
          <a:p>
            <a:endParaRPr lang="fr-FR" dirty="0"/>
          </a:p>
          <a:p>
            <a:endParaRPr lang="fr-FR" dirty="0"/>
          </a:p>
          <a:p>
            <a:endParaRPr lang="fr-FR" dirty="0"/>
          </a:p>
          <a:p>
            <a:endParaRPr lang="fr-FR" dirty="0"/>
          </a:p>
          <a:p>
            <a:r>
              <a:rPr lang="fr-FR" dirty="0"/>
              <a:t>2- Créer un fichier .</a:t>
            </a:r>
            <a:r>
              <a:rPr lang="fr-FR" dirty="0" err="1"/>
              <a:t>eslintrc</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3- Définir une configuration</a:t>
            </a:r>
          </a:p>
        </p:txBody>
      </p:sp>
      <p:pic>
        <p:nvPicPr>
          <p:cNvPr id="8" name="Image 7">
            <a:extLst>
              <a:ext uri="{FF2B5EF4-FFF2-40B4-BE49-F238E27FC236}">
                <a16:creationId xmlns:a16="http://schemas.microsoft.com/office/drawing/2014/main" id="{177997DB-BD65-41E0-81C5-779C75CA25CE}"/>
              </a:ext>
            </a:extLst>
          </p:cNvPr>
          <p:cNvPicPr>
            <a:picLocks noChangeAspect="1"/>
          </p:cNvPicPr>
          <p:nvPr/>
        </p:nvPicPr>
        <p:blipFill>
          <a:blip r:embed="rId4"/>
          <a:stretch>
            <a:fillRect/>
          </a:stretch>
        </p:blipFill>
        <p:spPr>
          <a:xfrm>
            <a:off x="7410011" y="696548"/>
            <a:ext cx="4502069" cy="2095174"/>
          </a:xfrm>
          <a:prstGeom prst="rect">
            <a:avLst/>
          </a:prstGeom>
        </p:spPr>
      </p:pic>
      <p:sp>
        <p:nvSpPr>
          <p:cNvPr id="9" name="ZoneTexte 8">
            <a:extLst>
              <a:ext uri="{FF2B5EF4-FFF2-40B4-BE49-F238E27FC236}">
                <a16:creationId xmlns:a16="http://schemas.microsoft.com/office/drawing/2014/main" id="{6C1C2BE1-F549-4776-9ACD-E4C164F708E9}"/>
              </a:ext>
            </a:extLst>
          </p:cNvPr>
          <p:cNvSpPr txBox="1"/>
          <p:nvPr/>
        </p:nvSpPr>
        <p:spPr>
          <a:xfrm>
            <a:off x="-24989" y="56028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4213578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3FC452-B292-4207-AE9B-D18215A54C61}"/>
              </a:ext>
            </a:extLst>
          </p:cNvPr>
          <p:cNvSpPr/>
          <p:nvPr/>
        </p:nvSpPr>
        <p:spPr>
          <a:xfrm>
            <a:off x="1850782" y="44564"/>
            <a:ext cx="10341218" cy="523220"/>
          </a:xfrm>
          <a:prstGeom prst="rect">
            <a:avLst/>
          </a:prstGeom>
        </p:spPr>
        <p:txBody>
          <a:bodyPr wrap="square">
            <a:spAutoFit/>
          </a:bodyPr>
          <a:lstStyle/>
          <a:p>
            <a:pPr algn="ctr"/>
            <a:r>
              <a:rPr lang="fr-FR" sz="2800" b="1" dirty="0"/>
              <a:t>Conversion implicite – typage faible dynamique</a:t>
            </a:r>
          </a:p>
        </p:txBody>
      </p:sp>
      <p:graphicFrame>
        <p:nvGraphicFramePr>
          <p:cNvPr id="5" name="Tableau 4">
            <a:extLst>
              <a:ext uri="{FF2B5EF4-FFF2-40B4-BE49-F238E27FC236}">
                <a16:creationId xmlns:a16="http://schemas.microsoft.com/office/drawing/2014/main" id="{C1FD2FAF-B0D9-49A3-8E29-CC834562FF86}"/>
              </a:ext>
            </a:extLst>
          </p:cNvPr>
          <p:cNvGraphicFramePr>
            <a:graphicFrameLocks noGrp="1"/>
          </p:cNvGraphicFramePr>
          <p:nvPr>
            <p:extLst>
              <p:ext uri="{D42A27DB-BD31-4B8C-83A1-F6EECF244321}">
                <p14:modId xmlns:p14="http://schemas.microsoft.com/office/powerpoint/2010/main" val="3968767648"/>
              </p:ext>
            </p:extLst>
          </p:nvPr>
        </p:nvGraphicFramePr>
        <p:xfrm>
          <a:off x="2193682" y="701334"/>
          <a:ext cx="5388218" cy="5699469"/>
        </p:xfrm>
        <a:graphic>
          <a:graphicData uri="http://schemas.openxmlformats.org/drawingml/2006/table">
            <a:tbl>
              <a:tblPr/>
              <a:tblGrid>
                <a:gridCol w="1574783">
                  <a:extLst>
                    <a:ext uri="{9D8B030D-6E8A-4147-A177-3AD203B41FA5}">
                      <a16:colId xmlns:a16="http://schemas.microsoft.com/office/drawing/2014/main" val="226902755"/>
                    </a:ext>
                  </a:extLst>
                </a:gridCol>
                <a:gridCol w="1154165">
                  <a:extLst>
                    <a:ext uri="{9D8B030D-6E8A-4147-A177-3AD203B41FA5}">
                      <a16:colId xmlns:a16="http://schemas.microsoft.com/office/drawing/2014/main" val="2964482422"/>
                    </a:ext>
                  </a:extLst>
                </a:gridCol>
                <a:gridCol w="1608991">
                  <a:extLst>
                    <a:ext uri="{9D8B030D-6E8A-4147-A177-3AD203B41FA5}">
                      <a16:colId xmlns:a16="http://schemas.microsoft.com/office/drawing/2014/main" val="2811879471"/>
                    </a:ext>
                  </a:extLst>
                </a:gridCol>
                <a:gridCol w="1050279">
                  <a:extLst>
                    <a:ext uri="{9D8B030D-6E8A-4147-A177-3AD203B41FA5}">
                      <a16:colId xmlns:a16="http://schemas.microsoft.com/office/drawing/2014/main" val="1117108189"/>
                    </a:ext>
                  </a:extLst>
                </a:gridCol>
              </a:tblGrid>
              <a:tr h="247803">
                <a:tc>
                  <a:txBody>
                    <a:bodyPr/>
                    <a:lstStyle/>
                    <a:p>
                      <a:pPr marL="0" marR="0" algn="ctr" fontAlgn="t">
                        <a:spcBef>
                          <a:spcPts val="0"/>
                        </a:spcBef>
                        <a:spcAft>
                          <a:spcPts val="0"/>
                        </a:spcAft>
                      </a:pPr>
                      <a:r>
                        <a:rPr lang="fr-FR" sz="1400" b="1" dirty="0">
                          <a:solidFill>
                            <a:srgbClr val="000000"/>
                          </a:solidFill>
                          <a:effectLst/>
                          <a:latin typeface="Calibri" panose="020F0502020204030204" pitchFamily="34" charset="0"/>
                        </a:rPr>
                        <a:t>Original Value</a:t>
                      </a:r>
                      <a:endParaRPr lang="fr-FR" sz="1400" dirty="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E1F2"/>
                    </a:solidFill>
                  </a:tcPr>
                </a:tc>
                <a:tc>
                  <a:txBody>
                    <a:bodyPr/>
                    <a:lstStyle/>
                    <a:p>
                      <a:pPr marL="0" marR="0" algn="ctr" fontAlgn="t">
                        <a:spcBef>
                          <a:spcPts val="0"/>
                        </a:spcBef>
                        <a:spcAft>
                          <a:spcPts val="0"/>
                        </a:spcAft>
                      </a:pPr>
                      <a:r>
                        <a:rPr lang="fr-FR" sz="1400" b="1">
                          <a:solidFill>
                            <a:srgbClr val="000000"/>
                          </a:solidFill>
                          <a:effectLst/>
                          <a:latin typeface="Calibri" panose="020F0502020204030204" pitchFamily="34" charset="0"/>
                        </a:rPr>
                        <a:t>to Number</a:t>
                      </a:r>
                      <a:endParaRPr lang="fr-FR" sz="140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E1F2"/>
                    </a:solidFill>
                  </a:tcPr>
                </a:tc>
                <a:tc>
                  <a:txBody>
                    <a:bodyPr/>
                    <a:lstStyle/>
                    <a:p>
                      <a:pPr marL="0" marR="0" algn="ctr" fontAlgn="t">
                        <a:spcBef>
                          <a:spcPts val="0"/>
                        </a:spcBef>
                        <a:spcAft>
                          <a:spcPts val="0"/>
                        </a:spcAft>
                      </a:pPr>
                      <a:r>
                        <a:rPr lang="fr-FR" sz="1400" b="1">
                          <a:solidFill>
                            <a:srgbClr val="000000"/>
                          </a:solidFill>
                          <a:effectLst/>
                          <a:latin typeface="Calibri" panose="020F0502020204030204" pitchFamily="34" charset="0"/>
                        </a:rPr>
                        <a:t>to String</a:t>
                      </a:r>
                      <a:endParaRPr lang="fr-FR" sz="140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E1F2"/>
                    </a:solidFill>
                  </a:tcPr>
                </a:tc>
                <a:tc>
                  <a:txBody>
                    <a:bodyPr/>
                    <a:lstStyle/>
                    <a:p>
                      <a:pPr marL="0" marR="0" algn="ctr" fontAlgn="t">
                        <a:spcBef>
                          <a:spcPts val="0"/>
                        </a:spcBef>
                        <a:spcAft>
                          <a:spcPts val="0"/>
                        </a:spcAft>
                      </a:pPr>
                      <a:r>
                        <a:rPr lang="fr-FR" sz="1400" b="1">
                          <a:solidFill>
                            <a:srgbClr val="000000"/>
                          </a:solidFill>
                          <a:effectLst/>
                          <a:latin typeface="Calibri" panose="020F0502020204030204" pitchFamily="34" charset="0"/>
                        </a:rPr>
                        <a:t>to Boolean</a:t>
                      </a:r>
                      <a:endParaRPr lang="fr-FR" sz="140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E1F2"/>
                    </a:solidFill>
                  </a:tcPr>
                </a:tc>
                <a:extLst>
                  <a:ext uri="{0D108BD9-81ED-4DB2-BD59-A6C34878D82A}">
                    <a16:rowId xmlns:a16="http://schemas.microsoft.com/office/drawing/2014/main" val="2004447344"/>
                  </a:ext>
                </a:extLst>
              </a:tr>
              <a:tr h="247803">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false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"false"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false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0700618"/>
                  </a:ext>
                </a:extLst>
              </a:tr>
              <a:tr h="247803">
                <a:tc>
                  <a:txBody>
                    <a:bodyPr/>
                    <a:lstStyle/>
                    <a:p>
                      <a:pPr marL="0" marR="0" algn="ctr" fontAlgn="t">
                        <a:spcBef>
                          <a:spcPts val="0"/>
                        </a:spcBef>
                        <a:spcAft>
                          <a:spcPts val="0"/>
                        </a:spcAft>
                      </a:pPr>
                      <a:r>
                        <a:rPr lang="fr-FR" sz="1400" dirty="0" err="1">
                          <a:solidFill>
                            <a:srgbClr val="000000"/>
                          </a:solidFill>
                          <a:effectLst/>
                          <a:latin typeface="Calibri" panose="020F0502020204030204" pitchFamily="34" charset="0"/>
                        </a:rPr>
                        <a:t>true</a:t>
                      </a:r>
                      <a:endParaRPr lang="fr-FR" sz="1400" dirty="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1</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51538869"/>
                  </a:ext>
                </a:extLst>
              </a:tr>
              <a:tr h="247803">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false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733337"/>
                  </a:ext>
                </a:extLst>
              </a:tr>
              <a:tr h="247803">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1</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1</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"1"</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421527035"/>
                  </a:ext>
                </a:extLst>
              </a:tr>
              <a:tr h="247803">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426357838"/>
                  </a:ext>
                </a:extLst>
              </a:tr>
              <a:tr h="247803">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"000"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32760066"/>
                  </a:ext>
                </a:extLst>
              </a:tr>
              <a:tr h="247803">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"1"</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1</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"1"</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3675181"/>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NaN</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NaN</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"NaN"</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false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31348153"/>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Infinity</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dirty="0" err="1">
                          <a:solidFill>
                            <a:srgbClr val="000000"/>
                          </a:solidFill>
                          <a:effectLst/>
                          <a:latin typeface="Calibri" panose="020F0502020204030204" pitchFamily="34" charset="0"/>
                        </a:rPr>
                        <a:t>Infinity</a:t>
                      </a:r>
                      <a:endParaRPr lang="fr-FR" sz="1400" dirty="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a:t>
                      </a:r>
                      <a:r>
                        <a:rPr lang="fr-FR" sz="1400" dirty="0" err="1">
                          <a:solidFill>
                            <a:srgbClr val="000000"/>
                          </a:solidFill>
                          <a:effectLst/>
                          <a:latin typeface="Calibri" panose="020F0502020204030204" pitchFamily="34" charset="0"/>
                        </a:rPr>
                        <a:t>Infinity</a:t>
                      </a:r>
                      <a:r>
                        <a:rPr lang="fr-FR" sz="1400" dirty="0">
                          <a:solidFill>
                            <a:srgbClr val="000000"/>
                          </a:solidFill>
                          <a:effectLst/>
                          <a:latin typeface="Calibri" panose="020F0502020204030204" pitchFamily="34" charset="0"/>
                        </a:rPr>
                        <a: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0157862"/>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 -Infinity</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 -</a:t>
                      </a:r>
                      <a:r>
                        <a:rPr lang="fr-FR" sz="1400" dirty="0" err="1">
                          <a:solidFill>
                            <a:srgbClr val="000000"/>
                          </a:solidFill>
                          <a:effectLst/>
                          <a:latin typeface="Calibri" panose="020F0502020204030204" pitchFamily="34" charset="0"/>
                        </a:rPr>
                        <a:t>Infinity</a:t>
                      </a:r>
                      <a:endParaRPr lang="fr-FR" sz="1400" dirty="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 -</a:t>
                      </a:r>
                      <a:r>
                        <a:rPr lang="fr-FR" sz="1400" dirty="0" err="1">
                          <a:solidFill>
                            <a:srgbClr val="000000"/>
                          </a:solidFill>
                          <a:effectLst/>
                          <a:latin typeface="Calibri" panose="020F0502020204030204" pitchFamily="34" charset="0"/>
                        </a:rPr>
                        <a:t>Infinity</a:t>
                      </a:r>
                      <a:r>
                        <a:rPr lang="fr-FR" sz="1400" dirty="0">
                          <a:solidFill>
                            <a:srgbClr val="000000"/>
                          </a:solidFill>
                          <a:effectLst/>
                          <a:latin typeface="Calibri" panose="020F0502020204030204" pitchFamily="34" charset="0"/>
                        </a:rPr>
                        <a: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6121779"/>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false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36011765"/>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"20"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20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"20"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34859585"/>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"twenty"</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NaN</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a:t>
                      </a:r>
                      <a:r>
                        <a:rPr lang="fr-FR" sz="1400" dirty="0" err="1">
                          <a:solidFill>
                            <a:srgbClr val="000000"/>
                          </a:solidFill>
                          <a:effectLst/>
                          <a:latin typeface="Calibri" panose="020F0502020204030204" pitchFamily="34" charset="0"/>
                        </a:rPr>
                        <a:t>twenty</a:t>
                      </a:r>
                      <a:r>
                        <a:rPr lang="fr-FR" sz="1400" dirty="0">
                          <a:solidFill>
                            <a:srgbClr val="000000"/>
                          </a:solidFill>
                          <a:effectLst/>
                          <a:latin typeface="Calibri" panose="020F0502020204030204" pitchFamily="34" charset="0"/>
                        </a:rPr>
                        <a: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742950750"/>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 ]</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09475949"/>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[20]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20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"20"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9692604"/>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[10,20]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NaN</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"10,2"</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true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176464947"/>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["twenty"]</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NaN</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a:t>
                      </a:r>
                      <a:r>
                        <a:rPr lang="fr-FR" sz="1400" dirty="0" err="1">
                          <a:solidFill>
                            <a:srgbClr val="000000"/>
                          </a:solidFill>
                          <a:effectLst/>
                          <a:latin typeface="Calibri" panose="020F0502020204030204" pitchFamily="34" charset="0"/>
                        </a:rPr>
                        <a:t>twenty</a:t>
                      </a:r>
                      <a:r>
                        <a:rPr lang="fr-FR" sz="1400" dirty="0">
                          <a:solidFill>
                            <a:srgbClr val="000000"/>
                          </a:solidFill>
                          <a:effectLst/>
                          <a:latin typeface="Calibri" panose="020F0502020204030204" pitchFamily="34" charset="0"/>
                        </a:rPr>
                        <a: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err="1">
                          <a:solidFill>
                            <a:srgbClr val="000000"/>
                          </a:solidFill>
                          <a:effectLst/>
                          <a:latin typeface="Calibri" panose="020F0502020204030204" pitchFamily="34" charset="0"/>
                        </a:rPr>
                        <a:t>true</a:t>
                      </a:r>
                      <a:endParaRPr lang="fr-FR" sz="1400" dirty="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83378670"/>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["ten","twenty"]</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NaN</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a:t>
                      </a:r>
                      <a:r>
                        <a:rPr lang="fr-FR" sz="1400" dirty="0" err="1">
                          <a:solidFill>
                            <a:srgbClr val="000000"/>
                          </a:solidFill>
                          <a:effectLst/>
                          <a:latin typeface="Calibri" panose="020F0502020204030204" pitchFamily="34" charset="0"/>
                        </a:rPr>
                        <a:t>ten,twenty</a:t>
                      </a:r>
                      <a:r>
                        <a:rPr lang="fr-FR" sz="1400" dirty="0">
                          <a:solidFill>
                            <a:srgbClr val="000000"/>
                          </a:solidFill>
                          <a:effectLst/>
                          <a:latin typeface="Calibri" panose="020F0502020204030204" pitchFamily="34" charset="0"/>
                        </a:rPr>
                        <a: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err="1">
                          <a:solidFill>
                            <a:srgbClr val="000000"/>
                          </a:solidFill>
                          <a:effectLst/>
                          <a:latin typeface="Calibri" panose="020F0502020204030204" pitchFamily="34" charset="0"/>
                        </a:rPr>
                        <a:t>true</a:t>
                      </a:r>
                      <a:endParaRPr lang="fr-FR" sz="1400" dirty="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39396155"/>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function(){}</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NaN</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a:t>
                      </a:r>
                      <a:r>
                        <a:rPr lang="fr-FR" sz="1400" dirty="0" err="1">
                          <a:solidFill>
                            <a:srgbClr val="000000"/>
                          </a:solidFill>
                          <a:effectLst/>
                          <a:latin typeface="Calibri" panose="020F0502020204030204" pitchFamily="34" charset="0"/>
                        </a:rPr>
                        <a:t>function</a:t>
                      </a:r>
                      <a:r>
                        <a:rPr lang="fr-FR" sz="1400" dirty="0">
                          <a:solidFill>
                            <a:srgbClr val="000000"/>
                          </a:solidFill>
                          <a:effectLst/>
                          <a:latin typeface="Calibri" panose="020F0502020204030204" pitchFamily="34" charset="0"/>
                        </a:rPr>
                        <a: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err="1">
                          <a:solidFill>
                            <a:srgbClr val="000000"/>
                          </a:solidFill>
                          <a:effectLst/>
                          <a:latin typeface="Calibri" panose="020F0502020204030204" pitchFamily="34" charset="0"/>
                        </a:rPr>
                        <a:t>true</a:t>
                      </a:r>
                      <a:endParaRPr lang="fr-FR" sz="1400" dirty="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893166646"/>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 }</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NaN</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a:t>
                      </a:r>
                      <a:r>
                        <a:rPr lang="fr-FR" sz="1400" dirty="0" err="1">
                          <a:solidFill>
                            <a:srgbClr val="000000"/>
                          </a:solidFill>
                          <a:effectLst/>
                          <a:latin typeface="Calibri" panose="020F0502020204030204" pitchFamily="34" charset="0"/>
                        </a:rPr>
                        <a:t>object</a:t>
                      </a:r>
                      <a:r>
                        <a:rPr lang="fr-FR" sz="1400" dirty="0">
                          <a:solidFill>
                            <a:srgbClr val="000000"/>
                          </a:solidFill>
                          <a:effectLst/>
                          <a:latin typeface="Calibri" panose="020F0502020204030204" pitchFamily="34" charset="0"/>
                        </a:rPr>
                        <a:t> Object]"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err="1">
                          <a:solidFill>
                            <a:srgbClr val="000000"/>
                          </a:solidFill>
                          <a:effectLst/>
                          <a:latin typeface="Calibri" panose="020F0502020204030204" pitchFamily="34" charset="0"/>
                        </a:rPr>
                        <a:t>true</a:t>
                      </a:r>
                      <a:endParaRPr lang="fr-FR" sz="1400" dirty="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23926435"/>
                  </a:ext>
                </a:extLst>
              </a:tr>
              <a:tr h="247803">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null</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a:solidFill>
                            <a:srgbClr val="000000"/>
                          </a:solidFill>
                          <a:effectLst/>
                          <a:latin typeface="Calibri" panose="020F0502020204030204" pitchFamily="34" charset="0"/>
                        </a:rPr>
                        <a:t>0</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a:t>
                      </a:r>
                      <a:r>
                        <a:rPr lang="fr-FR" sz="1400" dirty="0" err="1">
                          <a:solidFill>
                            <a:srgbClr val="000000"/>
                          </a:solidFill>
                          <a:effectLst/>
                          <a:latin typeface="Calibri" panose="020F0502020204030204" pitchFamily="34" charset="0"/>
                        </a:rPr>
                        <a:t>null</a:t>
                      </a:r>
                      <a:r>
                        <a:rPr lang="fr-FR" sz="1400" dirty="0">
                          <a:solidFill>
                            <a:srgbClr val="000000"/>
                          </a:solidFill>
                          <a:effectLst/>
                          <a:latin typeface="Calibri" panose="020F0502020204030204" pitchFamily="34" charset="0"/>
                        </a:rPr>
                        <a: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false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76732538"/>
                  </a:ext>
                </a:extLst>
              </a:tr>
              <a:tr h="247803">
                <a:tc>
                  <a:txBody>
                    <a:bodyPr/>
                    <a:lstStyle/>
                    <a:p>
                      <a:pPr marL="0" marR="0" algn="ctr" fontAlgn="t">
                        <a:spcBef>
                          <a:spcPts val="0"/>
                        </a:spcBef>
                        <a:spcAft>
                          <a:spcPts val="0"/>
                        </a:spcAft>
                      </a:pPr>
                      <a:r>
                        <a:rPr lang="fr-FR" sz="1400" dirty="0" err="1">
                          <a:solidFill>
                            <a:srgbClr val="000000"/>
                          </a:solidFill>
                          <a:effectLst/>
                          <a:latin typeface="Calibri" panose="020F0502020204030204" pitchFamily="34" charset="0"/>
                        </a:rPr>
                        <a:t>undefined</a:t>
                      </a:r>
                      <a:endParaRPr lang="fr-FR" sz="1400" dirty="0">
                        <a:solidFill>
                          <a:srgbClr val="000000"/>
                        </a:solidFill>
                        <a:effectLst/>
                        <a:latin typeface="Calibri" panose="020F0502020204030204" pitchFamily="34" charset="0"/>
                      </a:endParaRP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E2EFDA"/>
                    </a:solidFill>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NaN</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a:t>
                      </a:r>
                      <a:r>
                        <a:rPr lang="fr-FR" sz="1400" dirty="0" err="1">
                          <a:solidFill>
                            <a:srgbClr val="000000"/>
                          </a:solidFill>
                          <a:effectLst/>
                          <a:latin typeface="Calibri" panose="020F0502020204030204" pitchFamily="34" charset="0"/>
                        </a:rPr>
                        <a:t>undefined</a:t>
                      </a:r>
                      <a:r>
                        <a:rPr lang="fr-FR" sz="1400" dirty="0">
                          <a:solidFill>
                            <a:srgbClr val="000000"/>
                          </a:solidFill>
                          <a:effectLst/>
                          <a:latin typeface="Calibri" panose="020F0502020204030204" pitchFamily="34" charset="0"/>
                        </a:rPr>
                        <a:t>"</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fr-FR" sz="1400" dirty="0">
                          <a:solidFill>
                            <a:srgbClr val="000000"/>
                          </a:solidFill>
                          <a:effectLst/>
                          <a:latin typeface="Calibri" panose="020F0502020204030204" pitchFamily="34" charset="0"/>
                        </a:rPr>
                        <a:t>false</a:t>
                      </a:r>
                    </a:p>
                  </a:txBody>
                  <a:tcPr marL="35696" marR="35696"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47776856"/>
                  </a:ext>
                </a:extLst>
              </a:tr>
            </a:tbl>
          </a:graphicData>
        </a:graphic>
      </p:graphicFrame>
      <p:sp>
        <p:nvSpPr>
          <p:cNvPr id="6" name="ZoneTexte 5">
            <a:extLst>
              <a:ext uri="{FF2B5EF4-FFF2-40B4-BE49-F238E27FC236}">
                <a16:creationId xmlns:a16="http://schemas.microsoft.com/office/drawing/2014/main" id="{1B4D3C99-4A0A-4DDA-AFAA-4B59E3C4685A}"/>
              </a:ext>
            </a:extLst>
          </p:cNvPr>
          <p:cNvSpPr txBox="1"/>
          <p:nvPr/>
        </p:nvSpPr>
        <p:spPr>
          <a:xfrm>
            <a:off x="-37689" y="61489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591231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3FC452-B292-4207-AE9B-D18215A54C61}"/>
              </a:ext>
            </a:extLst>
          </p:cNvPr>
          <p:cNvSpPr/>
          <p:nvPr/>
        </p:nvSpPr>
        <p:spPr>
          <a:xfrm>
            <a:off x="1850782" y="44564"/>
            <a:ext cx="10341218" cy="523220"/>
          </a:xfrm>
          <a:prstGeom prst="rect">
            <a:avLst/>
          </a:prstGeom>
        </p:spPr>
        <p:txBody>
          <a:bodyPr wrap="square">
            <a:spAutoFit/>
          </a:bodyPr>
          <a:lstStyle/>
          <a:p>
            <a:pPr algn="ctr"/>
            <a:r>
              <a:rPr lang="fr-FR" sz="2800" b="1" dirty="0"/>
              <a:t>Conversion implicite – typage faible dynamique</a:t>
            </a:r>
          </a:p>
        </p:txBody>
      </p:sp>
      <p:grpSp>
        <p:nvGrpSpPr>
          <p:cNvPr id="8" name="Groupe 7">
            <a:extLst>
              <a:ext uri="{FF2B5EF4-FFF2-40B4-BE49-F238E27FC236}">
                <a16:creationId xmlns:a16="http://schemas.microsoft.com/office/drawing/2014/main" id="{161878B2-830E-404E-87A1-EAD681926E60}"/>
              </a:ext>
            </a:extLst>
          </p:cNvPr>
          <p:cNvGrpSpPr/>
          <p:nvPr/>
        </p:nvGrpSpPr>
        <p:grpSpPr>
          <a:xfrm>
            <a:off x="2143124" y="946149"/>
            <a:ext cx="8067676" cy="1746251"/>
            <a:chOff x="2384425" y="692148"/>
            <a:chExt cx="7721600" cy="1466851"/>
          </a:xfrm>
        </p:grpSpPr>
        <p:sp>
          <p:nvSpPr>
            <p:cNvPr id="11" name="Rectangle : coins arrondis 10">
              <a:extLst>
                <a:ext uri="{FF2B5EF4-FFF2-40B4-BE49-F238E27FC236}">
                  <a16:creationId xmlns:a16="http://schemas.microsoft.com/office/drawing/2014/main" id="{D2AAB973-7E5C-4AA1-9222-E42742F05136}"/>
                </a:ext>
              </a:extLst>
            </p:cNvPr>
            <p:cNvSpPr/>
            <p:nvPr/>
          </p:nvSpPr>
          <p:spPr>
            <a:xfrm>
              <a:off x="2384425" y="692148"/>
              <a:ext cx="7721600" cy="1466851"/>
            </a:xfrm>
            <a:prstGeom prst="roundRect">
              <a:avLst>
                <a:gd name="adj" fmla="val 53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2" name="Picture 4" descr="null &#10;+ null &#10;&quot;5&quot; &#10;returns &#10;returns &#10;returns &#10;returns &#10;returns &#10;5 &#10;3 &#10;10 &#10;because &#10;because &#10;because &#10;because &#10;because &#10;null &#10;null &#10;2 is &#10;&quot;5&quot; &#10;&quot;5&quot; &#10;is converted &#10;is converted &#10;converted to &#10;to &#10;to &#10;&quot;2&quot; &#10;&quot;null&quot; &#10;is converted to 5 &#10;and &quot;2&quot; are converted &#10;to &#10;5 &#10;and &#10;2 ">
              <a:extLst>
                <a:ext uri="{FF2B5EF4-FFF2-40B4-BE49-F238E27FC236}">
                  <a16:creationId xmlns:a16="http://schemas.microsoft.com/office/drawing/2014/main" id="{F9009449-F4DC-414B-B72F-946E0C8B2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425" y="835024"/>
              <a:ext cx="7372350" cy="12001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e 6">
            <a:extLst>
              <a:ext uri="{FF2B5EF4-FFF2-40B4-BE49-F238E27FC236}">
                <a16:creationId xmlns:a16="http://schemas.microsoft.com/office/drawing/2014/main" id="{2A58520F-7E21-4AAD-AFFF-973C4AC553DF}"/>
              </a:ext>
            </a:extLst>
          </p:cNvPr>
          <p:cNvGrpSpPr/>
          <p:nvPr/>
        </p:nvGrpSpPr>
        <p:grpSpPr>
          <a:xfrm>
            <a:off x="2143124" y="3345518"/>
            <a:ext cx="9388475" cy="3133724"/>
            <a:chOff x="2384425" y="2554287"/>
            <a:chExt cx="7721600" cy="2436813"/>
          </a:xfrm>
        </p:grpSpPr>
        <p:sp>
          <p:nvSpPr>
            <p:cNvPr id="6" name="Rectangle : coins arrondis 5">
              <a:extLst>
                <a:ext uri="{FF2B5EF4-FFF2-40B4-BE49-F238E27FC236}">
                  <a16:creationId xmlns:a16="http://schemas.microsoft.com/office/drawing/2014/main" id="{C1CAB3A0-968E-45ED-BE5C-56C40210C5F3}"/>
                </a:ext>
              </a:extLst>
            </p:cNvPr>
            <p:cNvSpPr/>
            <p:nvPr/>
          </p:nvSpPr>
          <p:spPr>
            <a:xfrm>
              <a:off x="2384425" y="2554287"/>
              <a:ext cx="7721600" cy="2436813"/>
            </a:xfrm>
            <a:prstGeom prst="roundRect">
              <a:avLst>
                <a:gd name="adj" fmla="val 53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4" name="Picture 6" descr="document. getE1ementById( &quot;demo&quot; ) . innerHTML = myVar ; &#10;// if myVar = &#10;// if myVar = new Date() &#10;// if myVar = &#10;GMT+€2€@&quot; &#10;{name: &quot;Fj ohn&quot;} &#10;// tostring converts to &#10;// tostring converts to &#10;// tostring converts to &#10;&quot; [object Object] &quot; &#10;&quot;Fri Jul 18 2014 09 ">
              <a:extLst>
                <a:ext uri="{FF2B5EF4-FFF2-40B4-BE49-F238E27FC236}">
                  <a16:creationId xmlns:a16="http://schemas.microsoft.com/office/drawing/2014/main" id="{92F7E2F7-4471-4B96-9B44-740DA56FA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425" y="2669635"/>
              <a:ext cx="7467600" cy="13430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f &#10;if &#10;if &#10;myVar = 123 &#10;myVar = false &#10;myVar = &#10;true &#10;tostring &#10;tostring &#10;tostring &#10;converts &#10;converts &#10;converts &#10;to &#10;to &#10;to &#10;&quot;123&quot; &#10;&quot;true&quot; &#10;&quot; false&quot; ">
              <a:extLst>
                <a:ext uri="{FF2B5EF4-FFF2-40B4-BE49-F238E27FC236}">
                  <a16:creationId xmlns:a16="http://schemas.microsoft.com/office/drawing/2014/main" id="{B4362386-F298-4BE7-929B-810A6A953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425" y="4137025"/>
              <a:ext cx="5676900" cy="74295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ZoneTexte 17">
            <a:extLst>
              <a:ext uri="{FF2B5EF4-FFF2-40B4-BE49-F238E27FC236}">
                <a16:creationId xmlns:a16="http://schemas.microsoft.com/office/drawing/2014/main" id="{701FFC1A-0F7D-4591-84AB-7192D76A4759}"/>
              </a:ext>
            </a:extLst>
          </p:cNvPr>
          <p:cNvSpPr txBox="1"/>
          <p:nvPr/>
        </p:nvSpPr>
        <p:spPr>
          <a:xfrm>
            <a:off x="-37689" y="61489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26495359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 coins arrondis 16">
            <a:extLst>
              <a:ext uri="{FF2B5EF4-FFF2-40B4-BE49-F238E27FC236}">
                <a16:creationId xmlns:a16="http://schemas.microsoft.com/office/drawing/2014/main" id="{40AAF2DB-94F7-4031-BD8A-B76464DA9456}"/>
              </a:ext>
            </a:extLst>
          </p:cNvPr>
          <p:cNvSpPr/>
          <p:nvPr/>
        </p:nvSpPr>
        <p:spPr>
          <a:xfrm>
            <a:off x="2062162" y="933132"/>
            <a:ext cx="8504238" cy="1072745"/>
          </a:xfrm>
          <a:prstGeom prst="roundRect">
            <a:avLst>
              <a:gd name="adj" fmla="val 53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033FC452-B292-4207-AE9B-D18215A54C61}"/>
              </a:ext>
            </a:extLst>
          </p:cNvPr>
          <p:cNvSpPr/>
          <p:nvPr/>
        </p:nvSpPr>
        <p:spPr>
          <a:xfrm>
            <a:off x="1850782" y="44564"/>
            <a:ext cx="10341218" cy="523220"/>
          </a:xfrm>
          <a:prstGeom prst="rect">
            <a:avLst/>
          </a:prstGeom>
        </p:spPr>
        <p:txBody>
          <a:bodyPr wrap="square">
            <a:spAutoFit/>
          </a:bodyPr>
          <a:lstStyle/>
          <a:p>
            <a:pPr algn="ctr"/>
            <a:r>
              <a:rPr lang="fr-FR" sz="2800" b="1" dirty="0"/>
              <a:t>Conversion implicite – typage faible dynamique</a:t>
            </a:r>
          </a:p>
        </p:txBody>
      </p:sp>
      <p:pic>
        <p:nvPicPr>
          <p:cNvPr id="6145" name="Picture 1" descr="String(x) &#10;String(123) &#10;23) &#10;returns &#10;returns &#10;returns &#10;a &#10;a &#10;a &#10;string &#10;string &#10;string &#10;from &#10;from &#10;from &#10;a &#10;a &#10;a &#10;number &#10;number &#10;number &#10;variable x &#10;literal 123 &#10;from an expression ">
            <a:extLst>
              <a:ext uri="{FF2B5EF4-FFF2-40B4-BE49-F238E27FC236}">
                <a16:creationId xmlns:a16="http://schemas.microsoft.com/office/drawing/2014/main" id="{C7D8C6EA-DDA9-43A6-A969-8517AFCB1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098" y="1025492"/>
            <a:ext cx="8316204" cy="86029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FA0D3295-858E-4B24-B2D6-A9324D1E7EE1}"/>
              </a:ext>
            </a:extLst>
          </p:cNvPr>
          <p:cNvGrpSpPr/>
          <p:nvPr/>
        </p:nvGrpSpPr>
        <p:grpSpPr>
          <a:xfrm>
            <a:off x="2141098" y="2142040"/>
            <a:ext cx="4416190" cy="2137860"/>
            <a:chOff x="2141098" y="2142040"/>
            <a:chExt cx="4416190" cy="2137860"/>
          </a:xfrm>
        </p:grpSpPr>
        <p:sp>
          <p:nvSpPr>
            <p:cNvPr id="18" name="Rectangle : coins arrondis 17">
              <a:extLst>
                <a:ext uri="{FF2B5EF4-FFF2-40B4-BE49-F238E27FC236}">
                  <a16:creationId xmlns:a16="http://schemas.microsoft.com/office/drawing/2014/main" id="{BA5EABE5-AC70-44A1-8478-1E4DBA180F67}"/>
                </a:ext>
              </a:extLst>
            </p:cNvPr>
            <p:cNvSpPr/>
            <p:nvPr/>
          </p:nvSpPr>
          <p:spPr>
            <a:xfrm>
              <a:off x="2141098" y="2142040"/>
              <a:ext cx="4416190" cy="2137860"/>
            </a:xfrm>
            <a:prstGeom prst="roundRect">
              <a:avLst>
                <a:gd name="adj" fmla="val 53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46" name="Picture 2" descr="Texte de remplacement généré par une machine :&#10;Number(true); &#10;Number(false); &#10;Number(&quot; &#10;Number( &#10;Number( &#10;&quot; John&quot;) ; &#10;returns &#10;returns &#10;returns &#10;returns &#10;returns &#10;returns &#10;returns &#10;1 &#10;19 &#10;19 &#10;19 &#10;NaN &#10;NaN ">
              <a:extLst>
                <a:ext uri="{FF2B5EF4-FFF2-40B4-BE49-F238E27FC236}">
                  <a16:creationId xmlns:a16="http://schemas.microsoft.com/office/drawing/2014/main" id="{0F703028-F42C-47BF-A0BB-053938DAD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560" y="2234965"/>
              <a:ext cx="4148604" cy="19510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e 8">
            <a:extLst>
              <a:ext uri="{FF2B5EF4-FFF2-40B4-BE49-F238E27FC236}">
                <a16:creationId xmlns:a16="http://schemas.microsoft.com/office/drawing/2014/main" id="{2B4029BE-A8F1-493E-A874-4375F8D33CBB}"/>
              </a:ext>
            </a:extLst>
          </p:cNvPr>
          <p:cNvGrpSpPr/>
          <p:nvPr/>
        </p:nvGrpSpPr>
        <p:grpSpPr>
          <a:xfrm>
            <a:off x="7301286" y="2123637"/>
            <a:ext cx="4656670" cy="3127423"/>
            <a:chOff x="7090830" y="2142039"/>
            <a:chExt cx="4656670" cy="3127423"/>
          </a:xfrm>
        </p:grpSpPr>
        <p:sp>
          <p:nvSpPr>
            <p:cNvPr id="22" name="Rectangle : coins arrondis 21">
              <a:extLst>
                <a:ext uri="{FF2B5EF4-FFF2-40B4-BE49-F238E27FC236}">
                  <a16:creationId xmlns:a16="http://schemas.microsoft.com/office/drawing/2014/main" id="{1E90C196-50A4-441D-882A-12EE6074D4D4}"/>
                </a:ext>
              </a:extLst>
            </p:cNvPr>
            <p:cNvSpPr/>
            <p:nvPr/>
          </p:nvSpPr>
          <p:spPr>
            <a:xfrm>
              <a:off x="7090830" y="2142039"/>
              <a:ext cx="4656670" cy="3127423"/>
            </a:xfrm>
            <a:prstGeom prst="roundRect">
              <a:avLst>
                <a:gd name="adj" fmla="val 53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47" name="Picture 3" descr="parselnt( &quot;10 &#10;parselnt( &#10;&quot;10.33&quot;); &#10;parselnt( &#10;&quot;10 20 30&quot;) &#10;years&quot;), &#10;parselnt(&quot;years &#10;returns &#10;returns &#10;returns &#10;returns &#10;returns &#10;10 &#10;10 &#10;10 &#10;10 &#10;NaN ">
              <a:extLst>
                <a:ext uri="{FF2B5EF4-FFF2-40B4-BE49-F238E27FC236}">
                  <a16:creationId xmlns:a16="http://schemas.microsoft.com/office/drawing/2014/main" id="{CB264AFD-EEFF-408B-8B62-9B0CF13D9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393" y="2275529"/>
              <a:ext cx="4282366" cy="135735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rseF10at( &quot;10 &#10;parseF10at( &#10;&quot;10.33 ) &#10;parseF10at( &#10;20 30&quot; &#10;parseF10at( &quot;10 &#10;years&quot; &#10;parseF10at(&quot;years 10&quot; &#10;returns &#10;returns &#10;returns &#10;returns &#10;returns &#10;10 &#10;10 .33 &#10;10 &#10;10 &#10;NaN ">
              <a:extLst>
                <a:ext uri="{FF2B5EF4-FFF2-40B4-BE49-F238E27FC236}">
                  <a16:creationId xmlns:a16="http://schemas.microsoft.com/office/drawing/2014/main" id="{700863A7-8F4C-4DCA-857C-1CFF9F7468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4393" y="3749428"/>
              <a:ext cx="4416190" cy="1357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e 2">
            <a:extLst>
              <a:ext uri="{FF2B5EF4-FFF2-40B4-BE49-F238E27FC236}">
                <a16:creationId xmlns:a16="http://schemas.microsoft.com/office/drawing/2014/main" id="{A72047CC-6280-41C0-9548-85EEB6CF4352}"/>
              </a:ext>
            </a:extLst>
          </p:cNvPr>
          <p:cNvGrpSpPr/>
          <p:nvPr/>
        </p:nvGrpSpPr>
        <p:grpSpPr>
          <a:xfrm>
            <a:off x="2141098" y="5191501"/>
            <a:ext cx="5013726" cy="1466734"/>
            <a:chOff x="2141098" y="5191501"/>
            <a:chExt cx="5013726" cy="1466734"/>
          </a:xfrm>
        </p:grpSpPr>
        <p:sp>
          <p:nvSpPr>
            <p:cNvPr id="19" name="Rectangle : coins arrondis 18">
              <a:extLst>
                <a:ext uri="{FF2B5EF4-FFF2-40B4-BE49-F238E27FC236}">
                  <a16:creationId xmlns:a16="http://schemas.microsoft.com/office/drawing/2014/main" id="{3060EAD2-7A52-4FF4-B9F6-B8F41127D41D}"/>
                </a:ext>
              </a:extLst>
            </p:cNvPr>
            <p:cNvSpPr/>
            <p:nvPr/>
          </p:nvSpPr>
          <p:spPr>
            <a:xfrm>
              <a:off x="2141098" y="5191501"/>
              <a:ext cx="5013726" cy="1466734"/>
            </a:xfrm>
            <a:prstGeom prst="roundRect">
              <a:avLst>
                <a:gd name="adj" fmla="val 53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49" name="Picture 5" descr="var &#10;var &#10;&quot;5&quot;; &#10;y &#10;x &#10;a &#10;a &#10;string &#10;number ">
              <a:extLst>
                <a:ext uri="{FF2B5EF4-FFF2-40B4-BE49-F238E27FC236}">
                  <a16:creationId xmlns:a16="http://schemas.microsoft.com/office/drawing/2014/main" id="{7F29E8A6-9111-45C1-9194-DAAE0A0FE5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2284" y="5269463"/>
              <a:ext cx="4530896" cy="6500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exte de remplacement généré par une machine :&#10;var &#10;var &#10;y = &quot;John&quot;; &#10;y &#10;x &#10;a &#10;a &#10;string &#10;number &#10;( NaN) ">
              <a:extLst>
                <a:ext uri="{FF2B5EF4-FFF2-40B4-BE49-F238E27FC236}">
                  <a16:creationId xmlns:a16="http://schemas.microsoft.com/office/drawing/2014/main" id="{FC53A3A9-B97F-42AB-8175-A76AC93DBC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2284" y="6019582"/>
              <a:ext cx="4798546" cy="535296"/>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ZoneTexte 23">
            <a:extLst>
              <a:ext uri="{FF2B5EF4-FFF2-40B4-BE49-F238E27FC236}">
                <a16:creationId xmlns:a16="http://schemas.microsoft.com/office/drawing/2014/main" id="{72027519-738E-4538-B12B-85C265A43D03}"/>
              </a:ext>
            </a:extLst>
          </p:cNvPr>
          <p:cNvSpPr txBox="1"/>
          <p:nvPr/>
        </p:nvSpPr>
        <p:spPr>
          <a:xfrm>
            <a:off x="-50389" y="6148901"/>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479209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7765768-886B-4C30-B3D6-512A41D586D7}"/>
              </a:ext>
            </a:extLst>
          </p:cNvPr>
          <p:cNvPicPr>
            <a:picLocks noChangeAspect="1"/>
          </p:cNvPicPr>
          <p:nvPr/>
        </p:nvPicPr>
        <p:blipFill>
          <a:blip r:embed="rId2"/>
          <a:stretch>
            <a:fillRect/>
          </a:stretch>
        </p:blipFill>
        <p:spPr>
          <a:xfrm>
            <a:off x="3778021" y="1052512"/>
            <a:ext cx="6715125" cy="3990975"/>
          </a:xfrm>
          <a:prstGeom prst="rect">
            <a:avLst/>
          </a:prstGeom>
        </p:spPr>
      </p:pic>
      <p:sp>
        <p:nvSpPr>
          <p:cNvPr id="5" name="ZoneTexte 4">
            <a:extLst>
              <a:ext uri="{FF2B5EF4-FFF2-40B4-BE49-F238E27FC236}">
                <a16:creationId xmlns:a16="http://schemas.microsoft.com/office/drawing/2014/main" id="{16051582-AA81-46AB-8B8A-F17581E6D118}"/>
              </a:ext>
            </a:extLst>
          </p:cNvPr>
          <p:cNvSpPr txBox="1"/>
          <p:nvPr/>
        </p:nvSpPr>
        <p:spPr>
          <a:xfrm>
            <a:off x="2236644" y="0"/>
            <a:ext cx="9268717" cy="461665"/>
          </a:xfrm>
          <a:prstGeom prst="rect">
            <a:avLst/>
          </a:prstGeom>
          <a:noFill/>
        </p:spPr>
        <p:txBody>
          <a:bodyPr wrap="square" rtlCol="0">
            <a:spAutoFit/>
          </a:bodyPr>
          <a:lstStyle/>
          <a:p>
            <a:pPr algn="ctr"/>
            <a:r>
              <a:rPr lang="fr-FR" sz="2400" b="1" dirty="0"/>
              <a:t>Training Time</a:t>
            </a:r>
          </a:p>
        </p:txBody>
      </p:sp>
      <p:sp>
        <p:nvSpPr>
          <p:cNvPr id="6" name="ZoneTexte 5">
            <a:extLst>
              <a:ext uri="{FF2B5EF4-FFF2-40B4-BE49-F238E27FC236}">
                <a16:creationId xmlns:a16="http://schemas.microsoft.com/office/drawing/2014/main" id="{443F174D-6F44-45C2-9AB0-EFBC641AAFEB}"/>
              </a:ext>
            </a:extLst>
          </p:cNvPr>
          <p:cNvSpPr txBox="1"/>
          <p:nvPr/>
        </p:nvSpPr>
        <p:spPr>
          <a:xfrm>
            <a:off x="2501226" y="5340001"/>
            <a:ext cx="9268717" cy="830997"/>
          </a:xfrm>
          <a:prstGeom prst="rect">
            <a:avLst/>
          </a:prstGeom>
          <a:noFill/>
        </p:spPr>
        <p:txBody>
          <a:bodyPr wrap="square" rtlCol="0">
            <a:spAutoFit/>
          </a:bodyPr>
          <a:lstStyle/>
          <a:p>
            <a:pPr algn="ctr"/>
            <a:r>
              <a:rPr lang="fr-FR" sz="2400" b="1" dirty="0"/>
              <a:t>E11 Carrousel</a:t>
            </a:r>
          </a:p>
          <a:p>
            <a:pPr algn="ctr"/>
            <a:r>
              <a:rPr lang="fr-FR" sz="2400" b="1" dirty="0"/>
              <a:t>E12 Memory</a:t>
            </a:r>
          </a:p>
        </p:txBody>
      </p:sp>
    </p:spTree>
    <p:extLst>
      <p:ext uri="{BB962C8B-B14F-4D97-AF65-F5344CB8AC3E}">
        <p14:creationId xmlns:p14="http://schemas.microsoft.com/office/powerpoint/2010/main" val="3881667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0"/>
            <a:ext cx="10341218" cy="523220"/>
          </a:xfrm>
          <a:prstGeom prst="rect">
            <a:avLst/>
          </a:prstGeom>
        </p:spPr>
        <p:txBody>
          <a:bodyPr wrap="square">
            <a:spAutoFit/>
          </a:bodyPr>
          <a:lstStyle/>
          <a:p>
            <a:pPr algn="ctr"/>
            <a:r>
              <a:rPr lang="fr-FR" sz="2800" b="1" dirty="0"/>
              <a:t>Les balises et les attributs les plus utilisés</a:t>
            </a:r>
          </a:p>
        </p:txBody>
      </p:sp>
      <p:sp>
        <p:nvSpPr>
          <p:cNvPr id="2" name="ZoneTexte 1">
            <a:extLst>
              <a:ext uri="{FF2B5EF4-FFF2-40B4-BE49-F238E27FC236}">
                <a16:creationId xmlns:a16="http://schemas.microsoft.com/office/drawing/2014/main" id="{E337EFBF-8A7F-4B59-8789-D487D9072620}"/>
              </a:ext>
            </a:extLst>
          </p:cNvPr>
          <p:cNvSpPr txBox="1"/>
          <p:nvPr/>
        </p:nvSpPr>
        <p:spPr>
          <a:xfrm>
            <a:off x="1938338" y="849631"/>
            <a:ext cx="1862137" cy="369332"/>
          </a:xfrm>
          <a:prstGeom prst="rect">
            <a:avLst/>
          </a:prstGeom>
          <a:noFill/>
        </p:spPr>
        <p:txBody>
          <a:bodyPr wrap="square" rtlCol="0">
            <a:spAutoFit/>
          </a:bodyPr>
          <a:lstStyle/>
          <a:p>
            <a:r>
              <a:rPr lang="fr-FR" b="1" u="sng" dirty="0"/>
              <a:t>Balise de texte : </a:t>
            </a:r>
          </a:p>
        </p:txBody>
      </p:sp>
      <p:pic>
        <p:nvPicPr>
          <p:cNvPr id="3" name="Image 2">
            <a:extLst>
              <a:ext uri="{FF2B5EF4-FFF2-40B4-BE49-F238E27FC236}">
                <a16:creationId xmlns:a16="http://schemas.microsoft.com/office/drawing/2014/main" id="{81DD21E4-0EC5-4277-B369-A7D76D425026}"/>
              </a:ext>
            </a:extLst>
          </p:cNvPr>
          <p:cNvPicPr>
            <a:picLocks noChangeAspect="1"/>
          </p:cNvPicPr>
          <p:nvPr/>
        </p:nvPicPr>
        <p:blipFill rotWithShape="1">
          <a:blip r:embed="rId2"/>
          <a:srcRect t="29281" b="58945"/>
          <a:stretch/>
        </p:blipFill>
        <p:spPr>
          <a:xfrm>
            <a:off x="1938338" y="1321298"/>
            <a:ext cx="4676775" cy="733425"/>
          </a:xfrm>
          <a:prstGeom prst="rect">
            <a:avLst/>
          </a:prstGeom>
        </p:spPr>
      </p:pic>
      <p:pic>
        <p:nvPicPr>
          <p:cNvPr id="15" name="Image 14">
            <a:extLst>
              <a:ext uri="{FF2B5EF4-FFF2-40B4-BE49-F238E27FC236}">
                <a16:creationId xmlns:a16="http://schemas.microsoft.com/office/drawing/2014/main" id="{3FEF7008-96AB-4964-B6C6-D88AC4AC354F}"/>
              </a:ext>
            </a:extLst>
          </p:cNvPr>
          <p:cNvPicPr>
            <a:picLocks noChangeAspect="1"/>
          </p:cNvPicPr>
          <p:nvPr/>
        </p:nvPicPr>
        <p:blipFill rotWithShape="1">
          <a:blip r:embed="rId2"/>
          <a:srcRect t="54100" r="47352" b="28938"/>
          <a:stretch/>
        </p:blipFill>
        <p:spPr>
          <a:xfrm>
            <a:off x="1938338" y="2141756"/>
            <a:ext cx="2462213" cy="1056621"/>
          </a:xfrm>
          <a:prstGeom prst="rect">
            <a:avLst/>
          </a:prstGeom>
        </p:spPr>
      </p:pic>
      <p:sp>
        <p:nvSpPr>
          <p:cNvPr id="16" name="ZoneTexte 15">
            <a:extLst>
              <a:ext uri="{FF2B5EF4-FFF2-40B4-BE49-F238E27FC236}">
                <a16:creationId xmlns:a16="http://schemas.microsoft.com/office/drawing/2014/main" id="{8B6DAA3A-3AAC-43A5-B2D7-A1496B004008}"/>
              </a:ext>
            </a:extLst>
          </p:cNvPr>
          <p:cNvSpPr txBox="1"/>
          <p:nvPr/>
        </p:nvSpPr>
        <p:spPr>
          <a:xfrm>
            <a:off x="5081590" y="849631"/>
            <a:ext cx="1862137" cy="369332"/>
          </a:xfrm>
          <a:prstGeom prst="rect">
            <a:avLst/>
          </a:prstGeom>
          <a:noFill/>
        </p:spPr>
        <p:txBody>
          <a:bodyPr wrap="square" rtlCol="0">
            <a:spAutoFit/>
          </a:bodyPr>
          <a:lstStyle/>
          <a:p>
            <a:r>
              <a:rPr lang="fr-FR" b="1" u="sng" dirty="0"/>
              <a:t>Balise lien : </a:t>
            </a:r>
          </a:p>
        </p:txBody>
      </p:sp>
      <p:sp>
        <p:nvSpPr>
          <p:cNvPr id="19" name="ZoneTexte 18">
            <a:extLst>
              <a:ext uri="{FF2B5EF4-FFF2-40B4-BE49-F238E27FC236}">
                <a16:creationId xmlns:a16="http://schemas.microsoft.com/office/drawing/2014/main" id="{62FEB193-C36B-4EE4-9BBA-4B02C31326EC}"/>
              </a:ext>
            </a:extLst>
          </p:cNvPr>
          <p:cNvSpPr txBox="1"/>
          <p:nvPr/>
        </p:nvSpPr>
        <p:spPr>
          <a:xfrm>
            <a:off x="6286502" y="849631"/>
            <a:ext cx="1362074" cy="369332"/>
          </a:xfrm>
          <a:prstGeom prst="rect">
            <a:avLst/>
          </a:prstGeom>
          <a:noFill/>
        </p:spPr>
        <p:txBody>
          <a:bodyPr wrap="square" rtlCol="0">
            <a:spAutoFit/>
          </a:bodyPr>
          <a:lstStyle/>
          <a:p>
            <a:r>
              <a:rPr lang="fr-FR" dirty="0"/>
              <a:t>&lt;</a:t>
            </a:r>
            <a:r>
              <a:rPr lang="fr-FR" dirty="0" err="1"/>
              <a:t>img</a:t>
            </a:r>
            <a:r>
              <a:rPr lang="fr-FR" dirty="0"/>
              <a:t>&gt;, &lt;a&gt;</a:t>
            </a:r>
          </a:p>
        </p:txBody>
      </p:sp>
      <p:sp>
        <p:nvSpPr>
          <p:cNvPr id="20" name="ZoneTexte 19">
            <a:extLst>
              <a:ext uri="{FF2B5EF4-FFF2-40B4-BE49-F238E27FC236}">
                <a16:creationId xmlns:a16="http://schemas.microsoft.com/office/drawing/2014/main" id="{1AE7B7B3-E124-476E-A498-4A5047B43088}"/>
              </a:ext>
            </a:extLst>
          </p:cNvPr>
          <p:cNvSpPr txBox="1"/>
          <p:nvPr/>
        </p:nvSpPr>
        <p:spPr>
          <a:xfrm>
            <a:off x="8853488" y="849631"/>
            <a:ext cx="2343150" cy="369332"/>
          </a:xfrm>
          <a:prstGeom prst="rect">
            <a:avLst/>
          </a:prstGeom>
          <a:noFill/>
        </p:spPr>
        <p:txBody>
          <a:bodyPr wrap="square" rtlCol="0">
            <a:spAutoFit/>
          </a:bodyPr>
          <a:lstStyle/>
          <a:p>
            <a:r>
              <a:rPr lang="fr-FR" b="1" u="sng" dirty="0"/>
              <a:t>Balise « container » : </a:t>
            </a:r>
          </a:p>
        </p:txBody>
      </p:sp>
      <p:sp>
        <p:nvSpPr>
          <p:cNvPr id="21" name="ZoneTexte 20">
            <a:extLst>
              <a:ext uri="{FF2B5EF4-FFF2-40B4-BE49-F238E27FC236}">
                <a16:creationId xmlns:a16="http://schemas.microsoft.com/office/drawing/2014/main" id="{B9E2C0F8-A231-49D1-B558-32320DBE45A8}"/>
              </a:ext>
            </a:extLst>
          </p:cNvPr>
          <p:cNvSpPr txBox="1"/>
          <p:nvPr/>
        </p:nvSpPr>
        <p:spPr>
          <a:xfrm>
            <a:off x="8924926" y="1313796"/>
            <a:ext cx="3267074" cy="646331"/>
          </a:xfrm>
          <a:prstGeom prst="rect">
            <a:avLst/>
          </a:prstGeom>
          <a:noFill/>
        </p:spPr>
        <p:txBody>
          <a:bodyPr wrap="square" rtlCol="0">
            <a:spAutoFit/>
          </a:bodyPr>
          <a:lstStyle/>
          <a:p>
            <a:r>
              <a:rPr lang="fr-FR" dirty="0"/>
              <a:t>&lt;div&gt;, &lt;section&gt;, &lt;main&gt;, &lt;header&gt;, &lt;</a:t>
            </a:r>
            <a:r>
              <a:rPr lang="fr-FR" dirty="0" err="1"/>
              <a:t>footer</a:t>
            </a:r>
            <a:r>
              <a:rPr lang="fr-FR" dirty="0"/>
              <a:t>&gt;</a:t>
            </a:r>
          </a:p>
        </p:txBody>
      </p:sp>
      <p:sp>
        <p:nvSpPr>
          <p:cNvPr id="22" name="ZoneTexte 21">
            <a:extLst>
              <a:ext uri="{FF2B5EF4-FFF2-40B4-BE49-F238E27FC236}">
                <a16:creationId xmlns:a16="http://schemas.microsoft.com/office/drawing/2014/main" id="{9D918CE2-1784-435B-9BD7-DCEB0A589565}"/>
              </a:ext>
            </a:extLst>
          </p:cNvPr>
          <p:cNvSpPr txBox="1"/>
          <p:nvPr/>
        </p:nvSpPr>
        <p:spPr>
          <a:xfrm>
            <a:off x="1905605" y="3659624"/>
            <a:ext cx="1862137" cy="369332"/>
          </a:xfrm>
          <a:prstGeom prst="rect">
            <a:avLst/>
          </a:prstGeom>
          <a:noFill/>
        </p:spPr>
        <p:txBody>
          <a:bodyPr wrap="square" rtlCol="0">
            <a:spAutoFit/>
          </a:bodyPr>
          <a:lstStyle/>
          <a:p>
            <a:r>
              <a:rPr lang="fr-FR" b="1" u="sng" dirty="0"/>
              <a:t>Attribut : </a:t>
            </a:r>
          </a:p>
        </p:txBody>
      </p:sp>
      <p:sp>
        <p:nvSpPr>
          <p:cNvPr id="23" name="ZoneTexte 22">
            <a:extLst>
              <a:ext uri="{FF2B5EF4-FFF2-40B4-BE49-F238E27FC236}">
                <a16:creationId xmlns:a16="http://schemas.microsoft.com/office/drawing/2014/main" id="{3E699281-16BA-42A9-99CE-6A47DF5E0428}"/>
              </a:ext>
            </a:extLst>
          </p:cNvPr>
          <p:cNvSpPr txBox="1"/>
          <p:nvPr/>
        </p:nvSpPr>
        <p:spPr>
          <a:xfrm>
            <a:off x="1850782" y="3992043"/>
            <a:ext cx="3559968" cy="1754326"/>
          </a:xfrm>
          <a:prstGeom prst="rect">
            <a:avLst/>
          </a:prstGeom>
          <a:noFill/>
        </p:spPr>
        <p:txBody>
          <a:bodyPr wrap="square" rtlCol="0">
            <a:spAutoFit/>
          </a:bodyPr>
          <a:lstStyle/>
          <a:p>
            <a:pPr marL="285750" indent="-285750">
              <a:buFont typeface="Arial" panose="020B0604020202020204" pitchFamily="34" charset="0"/>
              <a:buChar char="•"/>
            </a:pPr>
            <a:r>
              <a:rPr lang="fr-FR" dirty="0"/>
              <a:t>class : non unique, permet d’identifier le groupe ou la balise qui porte cette classe </a:t>
            </a:r>
          </a:p>
          <a:p>
            <a:pPr marL="285750" indent="-285750">
              <a:buFont typeface="Arial" panose="020B0604020202020204" pitchFamily="34" charset="0"/>
              <a:buChar char="•"/>
            </a:pPr>
            <a:r>
              <a:rPr lang="fr-FR" dirty="0"/>
              <a:t>Id : unique, permet d’identifier la balise qui porte cette id </a:t>
            </a:r>
          </a:p>
          <a:p>
            <a:pPr marL="285750" indent="-285750">
              <a:buFont typeface="Arial" panose="020B0604020202020204" pitchFamily="34" charset="0"/>
              <a:buChar char="•"/>
            </a:pPr>
            <a:r>
              <a:rPr lang="fr-FR" dirty="0"/>
              <a:t>href, type …</a:t>
            </a:r>
          </a:p>
        </p:txBody>
      </p:sp>
      <p:pic>
        <p:nvPicPr>
          <p:cNvPr id="24" name="Image 23">
            <a:extLst>
              <a:ext uri="{FF2B5EF4-FFF2-40B4-BE49-F238E27FC236}">
                <a16:creationId xmlns:a16="http://schemas.microsoft.com/office/drawing/2014/main" id="{2F0CAF64-35CE-4BFE-B7D7-B17D88367249}"/>
              </a:ext>
            </a:extLst>
          </p:cNvPr>
          <p:cNvPicPr>
            <a:picLocks noChangeAspect="1"/>
          </p:cNvPicPr>
          <p:nvPr/>
        </p:nvPicPr>
        <p:blipFill rotWithShape="1">
          <a:blip r:embed="rId3"/>
          <a:srcRect l="40511" t="42557" r="31136" b="18493"/>
          <a:stretch/>
        </p:blipFill>
        <p:spPr>
          <a:xfrm>
            <a:off x="5586412" y="5536702"/>
            <a:ext cx="1019176" cy="1242562"/>
          </a:xfrm>
          <a:prstGeom prst="rect">
            <a:avLst/>
          </a:prstGeom>
        </p:spPr>
      </p:pic>
      <p:pic>
        <p:nvPicPr>
          <p:cNvPr id="25" name="Image 24">
            <a:extLst>
              <a:ext uri="{FF2B5EF4-FFF2-40B4-BE49-F238E27FC236}">
                <a16:creationId xmlns:a16="http://schemas.microsoft.com/office/drawing/2014/main" id="{6481C44E-7D75-40C2-9D23-C8D58AD5034D}"/>
              </a:ext>
            </a:extLst>
          </p:cNvPr>
          <p:cNvPicPr>
            <a:picLocks noChangeAspect="1"/>
          </p:cNvPicPr>
          <p:nvPr/>
        </p:nvPicPr>
        <p:blipFill rotWithShape="1">
          <a:blip r:embed="rId3"/>
          <a:srcRect l="71576" t="42272" b="18465"/>
          <a:stretch/>
        </p:blipFill>
        <p:spPr>
          <a:xfrm>
            <a:off x="9155169" y="3198377"/>
            <a:ext cx="2606741" cy="3195637"/>
          </a:xfrm>
          <a:prstGeom prst="rect">
            <a:avLst/>
          </a:prstGeom>
        </p:spPr>
      </p:pic>
      <p:pic>
        <p:nvPicPr>
          <p:cNvPr id="26" name="Image 25">
            <a:extLst>
              <a:ext uri="{FF2B5EF4-FFF2-40B4-BE49-F238E27FC236}">
                <a16:creationId xmlns:a16="http://schemas.microsoft.com/office/drawing/2014/main" id="{577A04C2-5101-4DF9-812C-621CF5510AA6}"/>
              </a:ext>
            </a:extLst>
          </p:cNvPr>
          <p:cNvPicPr>
            <a:picLocks noChangeAspect="1"/>
          </p:cNvPicPr>
          <p:nvPr/>
        </p:nvPicPr>
        <p:blipFill rotWithShape="1">
          <a:blip r:embed="rId3"/>
          <a:srcRect l="72044" b="61050"/>
          <a:stretch/>
        </p:blipFill>
        <p:spPr>
          <a:xfrm>
            <a:off x="5553076" y="2670066"/>
            <a:ext cx="1004887" cy="1242562"/>
          </a:xfrm>
          <a:prstGeom prst="rect">
            <a:avLst/>
          </a:prstGeom>
        </p:spPr>
      </p:pic>
      <p:pic>
        <p:nvPicPr>
          <p:cNvPr id="39" name="Image 38">
            <a:extLst>
              <a:ext uri="{FF2B5EF4-FFF2-40B4-BE49-F238E27FC236}">
                <a16:creationId xmlns:a16="http://schemas.microsoft.com/office/drawing/2014/main" id="{1F642FD1-2214-40C3-A5BD-7591A9042B7F}"/>
              </a:ext>
            </a:extLst>
          </p:cNvPr>
          <p:cNvPicPr>
            <a:picLocks noChangeAspect="1"/>
          </p:cNvPicPr>
          <p:nvPr/>
        </p:nvPicPr>
        <p:blipFill>
          <a:blip r:embed="rId4"/>
          <a:stretch>
            <a:fillRect/>
          </a:stretch>
        </p:blipFill>
        <p:spPr>
          <a:xfrm>
            <a:off x="9610423" y="4475586"/>
            <a:ext cx="1896079" cy="1380234"/>
          </a:xfrm>
          <a:prstGeom prst="rect">
            <a:avLst/>
          </a:prstGeom>
        </p:spPr>
      </p:pic>
      <p:cxnSp>
        <p:nvCxnSpPr>
          <p:cNvPr id="13" name="Connecteur : en arc 12">
            <a:extLst>
              <a:ext uri="{FF2B5EF4-FFF2-40B4-BE49-F238E27FC236}">
                <a16:creationId xmlns:a16="http://schemas.microsoft.com/office/drawing/2014/main" id="{CF227257-49C2-4C36-985E-87D686705F1B}"/>
              </a:ext>
            </a:extLst>
          </p:cNvPr>
          <p:cNvCxnSpPr>
            <a:cxnSpLocks/>
          </p:cNvCxnSpPr>
          <p:nvPr/>
        </p:nvCxnSpPr>
        <p:spPr>
          <a:xfrm flipV="1">
            <a:off x="6484962" y="5479118"/>
            <a:ext cx="3097188" cy="610037"/>
          </a:xfrm>
          <a:prstGeom prst="curvedConnector3">
            <a:avLst>
              <a:gd name="adj1" fmla="val 50000"/>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necteur : en arc 32">
            <a:extLst>
              <a:ext uri="{FF2B5EF4-FFF2-40B4-BE49-F238E27FC236}">
                <a16:creationId xmlns:a16="http://schemas.microsoft.com/office/drawing/2014/main" id="{4B95AE59-BB62-45E9-BA49-35594C8707E3}"/>
              </a:ext>
            </a:extLst>
          </p:cNvPr>
          <p:cNvCxnSpPr>
            <a:cxnSpLocks/>
          </p:cNvCxnSpPr>
          <p:nvPr/>
        </p:nvCxnSpPr>
        <p:spPr>
          <a:xfrm flipV="1">
            <a:off x="6484962" y="5943600"/>
            <a:ext cx="3097188" cy="547358"/>
          </a:xfrm>
          <a:prstGeom prst="curvedConnector3">
            <a:avLst>
              <a:gd name="adj1" fmla="val 50000"/>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 en arc 33">
            <a:extLst>
              <a:ext uri="{FF2B5EF4-FFF2-40B4-BE49-F238E27FC236}">
                <a16:creationId xmlns:a16="http://schemas.microsoft.com/office/drawing/2014/main" id="{9A9053A2-50AE-491D-9BD0-BE0D485A9C21}"/>
              </a:ext>
            </a:extLst>
          </p:cNvPr>
          <p:cNvCxnSpPr>
            <a:cxnSpLocks/>
          </p:cNvCxnSpPr>
          <p:nvPr/>
        </p:nvCxnSpPr>
        <p:spPr>
          <a:xfrm>
            <a:off x="6475437" y="3169741"/>
            <a:ext cx="3106713" cy="1240582"/>
          </a:xfrm>
          <a:prstGeom prst="curvedConnector3">
            <a:avLst>
              <a:gd name="adj1" fmla="val 50000"/>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rc 36">
            <a:extLst>
              <a:ext uri="{FF2B5EF4-FFF2-40B4-BE49-F238E27FC236}">
                <a16:creationId xmlns:a16="http://schemas.microsoft.com/office/drawing/2014/main" id="{14EC8343-7492-4BAD-B5A3-C3A353A258F1}"/>
              </a:ext>
            </a:extLst>
          </p:cNvPr>
          <p:cNvCxnSpPr>
            <a:cxnSpLocks/>
          </p:cNvCxnSpPr>
          <p:nvPr/>
        </p:nvCxnSpPr>
        <p:spPr>
          <a:xfrm>
            <a:off x="6475437" y="3746020"/>
            <a:ext cx="3059088" cy="1274339"/>
          </a:xfrm>
          <a:prstGeom prst="curvedConnector3">
            <a:avLst>
              <a:gd name="adj1" fmla="val 50000"/>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541B5689-5059-4105-B874-341B1DF9F421}"/>
              </a:ext>
            </a:extLst>
          </p:cNvPr>
          <p:cNvSpPr txBox="1"/>
          <p:nvPr/>
        </p:nvSpPr>
        <p:spPr>
          <a:xfrm>
            <a:off x="6008330" y="4129688"/>
            <a:ext cx="2189251" cy="1200329"/>
          </a:xfrm>
          <a:prstGeom prst="rect">
            <a:avLst/>
          </a:prstGeom>
          <a:noFill/>
        </p:spPr>
        <p:txBody>
          <a:bodyPr wrap="square" rtlCol="0">
            <a:spAutoFit/>
          </a:bodyPr>
          <a:lstStyle/>
          <a:p>
            <a:r>
              <a:rPr lang="fr-FR" i="1" dirty="0"/>
              <a:t>class/id permettent au fichier css et </a:t>
            </a:r>
            <a:r>
              <a:rPr lang="fr-FR" i="1" dirty="0" err="1"/>
              <a:t>js</a:t>
            </a:r>
            <a:r>
              <a:rPr lang="fr-FR" i="1" dirty="0"/>
              <a:t> de cibler les éléments html</a:t>
            </a:r>
          </a:p>
        </p:txBody>
      </p:sp>
      <p:sp>
        <p:nvSpPr>
          <p:cNvPr id="27" name="ZoneTexte 26">
            <a:extLst>
              <a:ext uri="{FF2B5EF4-FFF2-40B4-BE49-F238E27FC236}">
                <a16:creationId xmlns:a16="http://schemas.microsoft.com/office/drawing/2014/main" id="{29CAF30B-10A9-40F3-978A-F7C5A50D0835}"/>
              </a:ext>
            </a:extLst>
          </p:cNvPr>
          <p:cNvSpPr txBox="1"/>
          <p:nvPr/>
        </p:nvSpPr>
        <p:spPr>
          <a:xfrm>
            <a:off x="-35560" y="1244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169715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6311B6-21A2-4B38-88E4-32C307A390B1}"/>
              </a:ext>
            </a:extLst>
          </p:cNvPr>
          <p:cNvSpPr/>
          <p:nvPr/>
        </p:nvSpPr>
        <p:spPr>
          <a:xfrm>
            <a:off x="1850782" y="0"/>
            <a:ext cx="10341218" cy="523220"/>
          </a:xfrm>
          <a:prstGeom prst="rect">
            <a:avLst/>
          </a:prstGeom>
        </p:spPr>
        <p:txBody>
          <a:bodyPr wrap="square">
            <a:spAutoFit/>
          </a:bodyPr>
          <a:lstStyle/>
          <a:p>
            <a:pPr algn="ctr"/>
            <a:r>
              <a:rPr lang="fr-FR" sz="2800" b="1" dirty="0"/>
              <a:t>Fonctionnement du Javascript</a:t>
            </a:r>
          </a:p>
        </p:txBody>
      </p:sp>
      <p:pic>
        <p:nvPicPr>
          <p:cNvPr id="27" name="Image 26">
            <a:extLst>
              <a:ext uri="{FF2B5EF4-FFF2-40B4-BE49-F238E27FC236}">
                <a16:creationId xmlns:a16="http://schemas.microsoft.com/office/drawing/2014/main" id="{CFE85904-B1F3-4D22-91B0-69BC94FBD68A}"/>
              </a:ext>
            </a:extLst>
          </p:cNvPr>
          <p:cNvPicPr>
            <a:picLocks noChangeAspect="1"/>
          </p:cNvPicPr>
          <p:nvPr/>
        </p:nvPicPr>
        <p:blipFill rotWithShape="1">
          <a:blip r:embed="rId2"/>
          <a:srcRect l="40511" t="42557" r="31136" b="18493"/>
          <a:stretch/>
        </p:blipFill>
        <p:spPr>
          <a:xfrm>
            <a:off x="5586412" y="5536702"/>
            <a:ext cx="1019176" cy="1242562"/>
          </a:xfrm>
          <a:prstGeom prst="rect">
            <a:avLst/>
          </a:prstGeom>
        </p:spPr>
      </p:pic>
      <p:pic>
        <p:nvPicPr>
          <p:cNvPr id="28" name="Image 27">
            <a:extLst>
              <a:ext uri="{FF2B5EF4-FFF2-40B4-BE49-F238E27FC236}">
                <a16:creationId xmlns:a16="http://schemas.microsoft.com/office/drawing/2014/main" id="{7175CDC4-A678-4D9F-BA34-D49EF0F342EC}"/>
              </a:ext>
            </a:extLst>
          </p:cNvPr>
          <p:cNvPicPr>
            <a:picLocks noChangeAspect="1"/>
          </p:cNvPicPr>
          <p:nvPr/>
        </p:nvPicPr>
        <p:blipFill rotWithShape="1">
          <a:blip r:embed="rId2"/>
          <a:srcRect l="71576" t="42272" b="18465"/>
          <a:stretch/>
        </p:blipFill>
        <p:spPr>
          <a:xfrm>
            <a:off x="10028151" y="4723888"/>
            <a:ext cx="1676609" cy="2055376"/>
          </a:xfrm>
          <a:prstGeom prst="rect">
            <a:avLst/>
          </a:prstGeom>
        </p:spPr>
      </p:pic>
      <p:sp>
        <p:nvSpPr>
          <p:cNvPr id="4" name="ZoneTexte 3">
            <a:extLst>
              <a:ext uri="{FF2B5EF4-FFF2-40B4-BE49-F238E27FC236}">
                <a16:creationId xmlns:a16="http://schemas.microsoft.com/office/drawing/2014/main" id="{B39F4B34-80B8-41FE-B582-EB94A0DF3DA6}"/>
              </a:ext>
            </a:extLst>
          </p:cNvPr>
          <p:cNvSpPr txBox="1"/>
          <p:nvPr/>
        </p:nvSpPr>
        <p:spPr>
          <a:xfrm>
            <a:off x="2333625" y="966788"/>
            <a:ext cx="9091613" cy="3185487"/>
          </a:xfrm>
          <a:prstGeom prst="rect">
            <a:avLst/>
          </a:prstGeom>
          <a:noFill/>
        </p:spPr>
        <p:txBody>
          <a:bodyPr wrap="square" rtlCol="0">
            <a:spAutoFit/>
          </a:bodyPr>
          <a:lstStyle/>
          <a:p>
            <a:pPr>
              <a:lnSpc>
                <a:spcPct val="150000"/>
              </a:lnSpc>
            </a:pPr>
            <a:r>
              <a:rPr lang="fr-FR" sz="2400" b="1" u="sng" dirty="0"/>
              <a:t>Etape 1 :</a:t>
            </a:r>
            <a:r>
              <a:rPr lang="fr-FR" sz="2400" u="sng" dirty="0"/>
              <a:t> </a:t>
            </a:r>
            <a:br>
              <a:rPr lang="fr-FR" dirty="0"/>
            </a:br>
            <a:r>
              <a:rPr lang="fr-FR" dirty="0"/>
              <a:t>- </a:t>
            </a:r>
            <a:r>
              <a:rPr lang="fr-FR" b="1" dirty="0"/>
              <a:t>Obtenir </a:t>
            </a:r>
            <a:r>
              <a:rPr lang="fr-FR" dirty="0"/>
              <a:t>(dans le javascript) l’adresse, la référence, la cible </a:t>
            </a:r>
            <a:r>
              <a:rPr lang="fr-FR" b="1" dirty="0"/>
              <a:t>l’élément HTML </a:t>
            </a:r>
          </a:p>
          <a:p>
            <a:r>
              <a:rPr lang="fr-FR" dirty="0"/>
              <a:t>Ou</a:t>
            </a:r>
          </a:p>
          <a:p>
            <a:r>
              <a:rPr lang="fr-FR" dirty="0"/>
              <a:t>- </a:t>
            </a:r>
            <a:r>
              <a:rPr lang="fr-FR" b="1" dirty="0"/>
              <a:t>Créer un élément HMTL </a:t>
            </a:r>
            <a:r>
              <a:rPr lang="fr-FR" dirty="0"/>
              <a:t>dans le pays JS (cet élément n’existe pas encore dans le HMTL)</a:t>
            </a:r>
          </a:p>
          <a:p>
            <a:endParaRPr lang="fr-FR" dirty="0"/>
          </a:p>
          <a:p>
            <a:pPr marL="285750" indent="-285750">
              <a:buFontTx/>
              <a:buChar char="-"/>
            </a:pPr>
            <a:endParaRPr lang="fr-FR" dirty="0"/>
          </a:p>
          <a:p>
            <a:r>
              <a:rPr lang="fr-FR" sz="2400" b="1" u="sng" dirty="0"/>
              <a:t>Etape 2 :</a:t>
            </a:r>
            <a:r>
              <a:rPr lang="fr-FR" sz="2400" b="1" dirty="0"/>
              <a:t>  </a:t>
            </a:r>
            <a:r>
              <a:rPr lang="fr-FR" dirty="0"/>
              <a:t>Modifier l’élément, lui ajouter un écouteur d’événement, lui ajouter un enfant …</a:t>
            </a:r>
          </a:p>
          <a:p>
            <a:endParaRPr lang="fr-FR" dirty="0"/>
          </a:p>
          <a:p>
            <a:r>
              <a:rPr lang="fr-FR" sz="2400" b="1" u="sng" dirty="0"/>
              <a:t>Etape 3 : </a:t>
            </a:r>
            <a:r>
              <a:rPr lang="fr-FR" dirty="0"/>
              <a:t>Le renvoyer vers le HTML, si il a été créé </a:t>
            </a:r>
          </a:p>
        </p:txBody>
      </p:sp>
      <p:sp>
        <p:nvSpPr>
          <p:cNvPr id="6" name="ZoneTexte 5">
            <a:extLst>
              <a:ext uri="{FF2B5EF4-FFF2-40B4-BE49-F238E27FC236}">
                <a16:creationId xmlns:a16="http://schemas.microsoft.com/office/drawing/2014/main" id="{EDD6EA95-A222-408A-B1EA-109CE4136F3D}"/>
              </a:ext>
            </a:extLst>
          </p:cNvPr>
          <p:cNvSpPr txBox="1"/>
          <p:nvPr/>
        </p:nvSpPr>
        <p:spPr>
          <a:xfrm>
            <a:off x="-35560" y="124460"/>
            <a:ext cx="1270000" cy="707886"/>
          </a:xfrm>
          <a:prstGeom prst="rect">
            <a:avLst/>
          </a:prstGeom>
          <a:noFill/>
        </p:spPr>
        <p:txBody>
          <a:bodyPr wrap="square" rtlCol="0">
            <a:spAutoFit/>
          </a:bodyPr>
          <a:lstStyle/>
          <a:p>
            <a:pPr marL="285750" indent="-285750">
              <a:buClr>
                <a:srgbClr val="C00000"/>
              </a:buClr>
              <a:buFont typeface="Wingdings" panose="05000000000000000000" pitchFamily="2" charset="2"/>
              <a:buChar char="ü"/>
            </a:pPr>
            <a:r>
              <a:rPr lang="fr-FR" sz="4000" dirty="0"/>
              <a:t> </a:t>
            </a:r>
          </a:p>
        </p:txBody>
      </p:sp>
    </p:spTree>
    <p:extLst>
      <p:ext uri="{BB962C8B-B14F-4D97-AF65-F5344CB8AC3E}">
        <p14:creationId xmlns:p14="http://schemas.microsoft.com/office/powerpoint/2010/main" val="4177767752"/>
      </p:ext>
    </p:extLst>
  </p:cSld>
  <p:clrMapOvr>
    <a:masterClrMapping/>
  </p:clrMapOvr>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7615</TotalTime>
  <Words>4017</Words>
  <Application>Microsoft Office PowerPoint</Application>
  <PresentationFormat>Grand écran</PresentationFormat>
  <Paragraphs>658</Paragraphs>
  <Slides>77</Slides>
  <Notes>0</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77</vt:i4>
      </vt:variant>
    </vt:vector>
  </HeadingPairs>
  <TitlesOfParts>
    <vt:vector size="85" baseType="lpstr">
      <vt:lpstr>-apple-system</vt:lpstr>
      <vt:lpstr>Arial</vt:lpstr>
      <vt:lpstr>Calibri</vt:lpstr>
      <vt:lpstr>Calibri Light</vt:lpstr>
      <vt:lpstr>Cambria</vt:lpstr>
      <vt:lpstr>Wingdings</vt:lpstr>
      <vt:lpstr>1_Thème Office</vt:lpstr>
      <vt:lpstr>Conception personnalisée</vt:lpstr>
      <vt:lpstr>Présentation - Planning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PORTEE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axel kirk</dc:creator>
  <cp:lastModifiedBy>Lamine Natié DIARRA</cp:lastModifiedBy>
  <cp:revision>187</cp:revision>
  <dcterms:created xsi:type="dcterms:W3CDTF">2018-11-19T06:46:29Z</dcterms:created>
  <dcterms:modified xsi:type="dcterms:W3CDTF">2019-11-21T13:22:55Z</dcterms:modified>
</cp:coreProperties>
</file>